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0" r:id="rId1"/>
  </p:sldMasterIdLst>
  <p:notesMasterIdLst>
    <p:notesMasterId r:id="rId28"/>
  </p:notesMasterIdLst>
  <p:sldIdLst>
    <p:sldId id="257" r:id="rId2"/>
    <p:sldId id="258" r:id="rId3"/>
    <p:sldId id="268" r:id="rId4"/>
    <p:sldId id="265" r:id="rId5"/>
    <p:sldId id="269" r:id="rId6"/>
    <p:sldId id="267" r:id="rId7"/>
    <p:sldId id="266" r:id="rId8"/>
    <p:sldId id="283" r:id="rId9"/>
    <p:sldId id="272" r:id="rId10"/>
    <p:sldId id="260" r:id="rId11"/>
    <p:sldId id="273" r:id="rId12"/>
    <p:sldId id="274" r:id="rId13"/>
    <p:sldId id="288" r:id="rId14"/>
    <p:sldId id="275" r:id="rId15"/>
    <p:sldId id="278" r:id="rId16"/>
    <p:sldId id="277" r:id="rId17"/>
    <p:sldId id="279" r:id="rId18"/>
    <p:sldId id="262" r:id="rId19"/>
    <p:sldId id="271" r:id="rId20"/>
    <p:sldId id="284" r:id="rId21"/>
    <p:sldId id="280" r:id="rId22"/>
    <p:sldId id="286" r:id="rId23"/>
    <p:sldId id="287" r:id="rId24"/>
    <p:sldId id="282" r:id="rId25"/>
    <p:sldId id="285" r:id="rId26"/>
    <p:sldId id="264" r:id="rId2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2" d="100"/>
          <a:sy n="82" d="100"/>
        </p:scale>
        <p:origin x="72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E3D1DEE-9646-4FF9-BD83-08CD944C3F14}" type="doc">
      <dgm:prSet loTypeId="urn:microsoft.com/office/officeart/2005/8/layout/venn1" loCatId="relationship" qsTypeId="urn:microsoft.com/office/officeart/2005/8/quickstyle/simple1" qsCatId="simple" csTypeId="urn:microsoft.com/office/officeart/2005/8/colors/accent1_2" csCatId="accent1" phldr="1"/>
      <dgm:spPr/>
      <dgm:t>
        <a:bodyPr/>
        <a:lstStyle/>
        <a:p>
          <a:endParaRPr lang="en-IN"/>
        </a:p>
      </dgm:t>
    </dgm:pt>
    <dgm:pt modelId="{4F4CF020-E5EF-4D68-91AC-C9C90A720558}">
      <dgm:prSet custT="1"/>
      <dgm:spPr/>
      <dgm:t>
        <a:bodyPr/>
        <a:lstStyle/>
        <a:p>
          <a:r>
            <a:rPr lang="en-IN" sz="7200" dirty="0">
              <a:latin typeface="Times New Roman" panose="02020603050405020304" pitchFamily="18" charset="0"/>
              <a:cs typeface="Times New Roman" panose="02020603050405020304" pitchFamily="18" charset="0"/>
            </a:rPr>
            <a:t>Thank You </a:t>
          </a:r>
        </a:p>
      </dgm:t>
    </dgm:pt>
    <dgm:pt modelId="{BF09F538-94D0-42D6-AFBF-72322223C29C}" type="parTrans" cxnId="{C3BAFB21-CD27-4A00-BFB9-E12F3E15A272}">
      <dgm:prSet/>
      <dgm:spPr/>
      <dgm:t>
        <a:bodyPr/>
        <a:lstStyle/>
        <a:p>
          <a:endParaRPr lang="en-IN"/>
        </a:p>
      </dgm:t>
    </dgm:pt>
    <dgm:pt modelId="{24D0D36D-208F-44EC-9EB3-9C76D72C0E3F}" type="sibTrans" cxnId="{C3BAFB21-CD27-4A00-BFB9-E12F3E15A272}">
      <dgm:prSet/>
      <dgm:spPr/>
      <dgm:t>
        <a:bodyPr/>
        <a:lstStyle/>
        <a:p>
          <a:endParaRPr lang="en-IN"/>
        </a:p>
      </dgm:t>
    </dgm:pt>
    <dgm:pt modelId="{3CE7B5FD-173F-4E53-9AB9-B6993E59B706}" type="pres">
      <dgm:prSet presAssocID="{5E3D1DEE-9646-4FF9-BD83-08CD944C3F14}" presName="compositeShape" presStyleCnt="0">
        <dgm:presLayoutVars>
          <dgm:chMax val="7"/>
          <dgm:dir/>
          <dgm:resizeHandles val="exact"/>
        </dgm:presLayoutVars>
      </dgm:prSet>
      <dgm:spPr/>
    </dgm:pt>
    <dgm:pt modelId="{5103515B-D36A-433F-8648-2882B28373BF}" type="pres">
      <dgm:prSet presAssocID="{4F4CF020-E5EF-4D68-91AC-C9C90A720558}" presName="circ1TxSh" presStyleLbl="vennNode1" presStyleIdx="0" presStyleCnt="1" custScaleX="212948"/>
      <dgm:spPr/>
    </dgm:pt>
  </dgm:ptLst>
  <dgm:cxnLst>
    <dgm:cxn modelId="{C3BAFB21-CD27-4A00-BFB9-E12F3E15A272}" srcId="{5E3D1DEE-9646-4FF9-BD83-08CD944C3F14}" destId="{4F4CF020-E5EF-4D68-91AC-C9C90A720558}" srcOrd="0" destOrd="0" parTransId="{BF09F538-94D0-42D6-AFBF-72322223C29C}" sibTransId="{24D0D36D-208F-44EC-9EB3-9C76D72C0E3F}"/>
    <dgm:cxn modelId="{59DC1734-4456-4804-8201-983BE94774E9}" type="presOf" srcId="{5E3D1DEE-9646-4FF9-BD83-08CD944C3F14}" destId="{3CE7B5FD-173F-4E53-9AB9-B6993E59B706}" srcOrd="0" destOrd="0" presId="urn:microsoft.com/office/officeart/2005/8/layout/venn1"/>
    <dgm:cxn modelId="{5D0A9D82-53F7-4041-AFD0-A049DECB8878}" type="presOf" srcId="{4F4CF020-E5EF-4D68-91AC-C9C90A720558}" destId="{5103515B-D36A-433F-8648-2882B28373BF}" srcOrd="0" destOrd="0" presId="urn:microsoft.com/office/officeart/2005/8/layout/venn1"/>
    <dgm:cxn modelId="{8B751FB4-18E0-4920-BD5F-68D1810282CB}" type="presParOf" srcId="{3CE7B5FD-173F-4E53-9AB9-B6993E59B706}" destId="{5103515B-D36A-433F-8648-2882B28373BF}" srcOrd="0" destOrd="0" presId="urn:microsoft.com/office/officeart/2005/8/layout/ven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103515B-D36A-433F-8648-2882B28373BF}">
      <dsp:nvSpPr>
        <dsp:cNvPr id="0" name=""/>
        <dsp:cNvSpPr/>
      </dsp:nvSpPr>
      <dsp:spPr>
        <a:xfrm>
          <a:off x="1436664" y="0"/>
          <a:ext cx="6020414" cy="2827176"/>
        </a:xfrm>
        <a:prstGeom prst="ellipse">
          <a:avLst/>
        </a:prstGeom>
        <a:solidFill>
          <a:schemeClr val="accent1">
            <a:alpha val="50000"/>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3200400">
            <a:lnSpc>
              <a:spcPct val="90000"/>
            </a:lnSpc>
            <a:spcBef>
              <a:spcPct val="0"/>
            </a:spcBef>
            <a:spcAft>
              <a:spcPct val="35000"/>
            </a:spcAft>
            <a:buNone/>
          </a:pPr>
          <a:r>
            <a:rPr lang="en-IN" sz="7200" kern="1200" dirty="0">
              <a:latin typeface="Times New Roman" panose="02020603050405020304" pitchFamily="18" charset="0"/>
              <a:cs typeface="Times New Roman" panose="02020603050405020304" pitchFamily="18" charset="0"/>
            </a:rPr>
            <a:t>Thank You </a:t>
          </a:r>
        </a:p>
      </dsp:txBody>
      <dsp:txXfrm>
        <a:off x="2318333" y="414030"/>
        <a:ext cx="4257076" cy="1999116"/>
      </dsp:txXfrm>
    </dsp:sp>
  </dsp:spTree>
</dsp:drawing>
</file>

<file path=ppt/diagrams/layout1.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1A442EE-AB5D-4FA1-851B-56FB5ED0F3A1}" type="datetimeFigureOut">
              <a:rPr lang="en-IN" smtClean="0"/>
              <a:t>24-02-2023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40193DE-4ED3-4368-A55B-0DF60A2CF0C0}" type="slidenum">
              <a:rPr lang="en-IN" smtClean="0"/>
              <a:t>‹#›</a:t>
            </a:fld>
            <a:endParaRPr lang="en-IN"/>
          </a:p>
        </p:txBody>
      </p:sp>
    </p:spTree>
    <p:extLst>
      <p:ext uri="{BB962C8B-B14F-4D97-AF65-F5344CB8AC3E}">
        <p14:creationId xmlns:p14="http://schemas.microsoft.com/office/powerpoint/2010/main" val="18130272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1A0DA99-E99C-4006-8E6D-612B98E29C4F}" type="datetimeFigureOut">
              <a:rPr lang="en-IN" smtClean="0"/>
              <a:t>24-02-2023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B183344-8B78-45E2-B2C9-191AC2BD4D67}" type="slidenum">
              <a:rPr lang="en-IN" smtClean="0"/>
              <a:t>‹#›</a:t>
            </a:fld>
            <a:endParaRPr lang="en-IN"/>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306939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1A0DA99-E99C-4006-8E6D-612B98E29C4F}" type="datetimeFigureOut">
              <a:rPr lang="en-IN" smtClean="0"/>
              <a:t>24-02-2023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B183344-8B78-45E2-B2C9-191AC2BD4D67}" type="slidenum">
              <a:rPr lang="en-IN" smtClean="0"/>
              <a:t>‹#›</a:t>
            </a:fld>
            <a:endParaRPr lang="en-IN"/>
          </a:p>
        </p:txBody>
      </p:sp>
    </p:spTree>
    <p:extLst>
      <p:ext uri="{BB962C8B-B14F-4D97-AF65-F5344CB8AC3E}">
        <p14:creationId xmlns:p14="http://schemas.microsoft.com/office/powerpoint/2010/main" val="14106784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1A0DA99-E99C-4006-8E6D-612B98E29C4F}" type="datetimeFigureOut">
              <a:rPr lang="en-IN" smtClean="0"/>
              <a:t>24-02-2023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B183344-8B78-45E2-B2C9-191AC2BD4D67}" type="slidenum">
              <a:rPr lang="en-IN" smtClean="0"/>
              <a:t>‹#›</a:t>
            </a:fld>
            <a:endParaRPr lang="en-IN"/>
          </a:p>
        </p:txBody>
      </p:sp>
    </p:spTree>
    <p:extLst>
      <p:ext uri="{BB962C8B-B14F-4D97-AF65-F5344CB8AC3E}">
        <p14:creationId xmlns:p14="http://schemas.microsoft.com/office/powerpoint/2010/main" val="21848434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1A0DA99-E99C-4006-8E6D-612B98E29C4F}" type="datetimeFigureOut">
              <a:rPr lang="en-IN" smtClean="0"/>
              <a:t>24-02-2023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B183344-8B78-45E2-B2C9-191AC2BD4D67}" type="slidenum">
              <a:rPr lang="en-IN" smtClean="0"/>
              <a:t>‹#›</a:t>
            </a:fld>
            <a:endParaRPr lang="en-IN"/>
          </a:p>
        </p:txBody>
      </p:sp>
    </p:spTree>
    <p:extLst>
      <p:ext uri="{BB962C8B-B14F-4D97-AF65-F5344CB8AC3E}">
        <p14:creationId xmlns:p14="http://schemas.microsoft.com/office/powerpoint/2010/main" val="17217607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1A0DA99-E99C-4006-8E6D-612B98E29C4F}" type="datetimeFigureOut">
              <a:rPr lang="en-IN" smtClean="0"/>
              <a:t>24-02-2023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B183344-8B78-45E2-B2C9-191AC2BD4D67}" type="slidenum">
              <a:rPr lang="en-IN" smtClean="0"/>
              <a:t>‹#›</a:t>
            </a:fld>
            <a:endParaRPr lang="en-IN"/>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877078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1A0DA99-E99C-4006-8E6D-612B98E29C4F}" type="datetimeFigureOut">
              <a:rPr lang="en-IN" smtClean="0"/>
              <a:t>24-02-2023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B183344-8B78-45E2-B2C9-191AC2BD4D67}" type="slidenum">
              <a:rPr lang="en-IN" smtClean="0"/>
              <a:t>‹#›</a:t>
            </a:fld>
            <a:endParaRPr lang="en-IN"/>
          </a:p>
        </p:txBody>
      </p:sp>
    </p:spTree>
    <p:extLst>
      <p:ext uri="{BB962C8B-B14F-4D97-AF65-F5344CB8AC3E}">
        <p14:creationId xmlns:p14="http://schemas.microsoft.com/office/powerpoint/2010/main" val="12557480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1A0DA99-E99C-4006-8E6D-612B98E29C4F}" type="datetimeFigureOut">
              <a:rPr lang="en-IN" smtClean="0"/>
              <a:t>24-02-2023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BB183344-8B78-45E2-B2C9-191AC2BD4D67}" type="slidenum">
              <a:rPr lang="en-IN" smtClean="0"/>
              <a:t>‹#›</a:t>
            </a:fld>
            <a:endParaRPr lang="en-IN"/>
          </a:p>
        </p:txBody>
      </p:sp>
    </p:spTree>
    <p:extLst>
      <p:ext uri="{BB962C8B-B14F-4D97-AF65-F5344CB8AC3E}">
        <p14:creationId xmlns:p14="http://schemas.microsoft.com/office/powerpoint/2010/main" val="16452249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A0DA99-E99C-4006-8E6D-612B98E29C4F}" type="datetimeFigureOut">
              <a:rPr lang="en-IN" smtClean="0"/>
              <a:t>24-02-2023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BB183344-8B78-45E2-B2C9-191AC2BD4D67}" type="slidenum">
              <a:rPr lang="en-IN" smtClean="0"/>
              <a:t>‹#›</a:t>
            </a:fld>
            <a:endParaRPr lang="en-IN"/>
          </a:p>
        </p:txBody>
      </p:sp>
    </p:spTree>
    <p:extLst>
      <p:ext uri="{BB962C8B-B14F-4D97-AF65-F5344CB8AC3E}">
        <p14:creationId xmlns:p14="http://schemas.microsoft.com/office/powerpoint/2010/main" val="7892196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A1A0DA99-E99C-4006-8E6D-612B98E29C4F}" type="datetimeFigureOut">
              <a:rPr lang="en-IN" smtClean="0"/>
              <a:t>24-02-2023</a:t>
            </a:fld>
            <a:endParaRPr lang="en-IN"/>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IN"/>
          </a:p>
        </p:txBody>
      </p:sp>
      <p:sp>
        <p:nvSpPr>
          <p:cNvPr id="9" name="Slide Number Placeholder 8"/>
          <p:cNvSpPr>
            <a:spLocks noGrp="1"/>
          </p:cNvSpPr>
          <p:nvPr>
            <p:ph type="sldNum" sz="quarter" idx="12"/>
          </p:nvPr>
        </p:nvSpPr>
        <p:spPr/>
        <p:txBody>
          <a:bodyPr/>
          <a:lstStyle/>
          <a:p>
            <a:fld id="{BB183344-8B78-45E2-B2C9-191AC2BD4D67}" type="slidenum">
              <a:rPr lang="en-IN" smtClean="0"/>
              <a:t>‹#›</a:t>
            </a:fld>
            <a:endParaRPr lang="en-IN"/>
          </a:p>
        </p:txBody>
      </p:sp>
    </p:spTree>
    <p:extLst>
      <p:ext uri="{BB962C8B-B14F-4D97-AF65-F5344CB8AC3E}">
        <p14:creationId xmlns:p14="http://schemas.microsoft.com/office/powerpoint/2010/main" val="11123397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A1A0DA99-E99C-4006-8E6D-612B98E29C4F}" type="datetimeFigureOut">
              <a:rPr lang="en-IN" smtClean="0"/>
              <a:t>24-02-2023</a:t>
            </a:fld>
            <a:endParaRPr lang="en-IN"/>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IN"/>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BB183344-8B78-45E2-B2C9-191AC2BD4D67}" type="slidenum">
              <a:rPr lang="en-IN" smtClean="0"/>
              <a:t>‹#›</a:t>
            </a:fld>
            <a:endParaRPr lang="en-IN"/>
          </a:p>
        </p:txBody>
      </p:sp>
    </p:spTree>
    <p:extLst>
      <p:ext uri="{BB962C8B-B14F-4D97-AF65-F5344CB8AC3E}">
        <p14:creationId xmlns:p14="http://schemas.microsoft.com/office/powerpoint/2010/main" val="31095394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1A0DA99-E99C-4006-8E6D-612B98E29C4F}" type="datetimeFigureOut">
              <a:rPr lang="en-IN" smtClean="0"/>
              <a:t>24-02-2023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B183344-8B78-45E2-B2C9-191AC2BD4D67}" type="slidenum">
              <a:rPr lang="en-IN" smtClean="0"/>
              <a:t>‹#›</a:t>
            </a:fld>
            <a:endParaRPr lang="en-IN"/>
          </a:p>
        </p:txBody>
      </p:sp>
    </p:spTree>
    <p:extLst>
      <p:ext uri="{BB962C8B-B14F-4D97-AF65-F5344CB8AC3E}">
        <p14:creationId xmlns:p14="http://schemas.microsoft.com/office/powerpoint/2010/main" val="34875383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A1A0DA99-E99C-4006-8E6D-612B98E29C4F}" type="datetimeFigureOut">
              <a:rPr lang="en-IN" smtClean="0"/>
              <a:t>24-02-2023</a:t>
            </a:fld>
            <a:endParaRPr lang="en-IN"/>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IN"/>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BB183344-8B78-45E2-B2C9-191AC2BD4D67}" type="slidenum">
              <a:rPr lang="en-IN" smtClean="0"/>
              <a:t>‹#›</a:t>
            </a:fld>
            <a:endParaRPr lang="en-IN"/>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7847143"/>
      </p:ext>
    </p:extLst>
  </p:cSld>
  <p:clrMap bg1="lt1" tx1="dk1" bg2="lt2" tx2="dk2" accent1="accent1" accent2="accent2" accent3="accent3" accent4="accent4" accent5="accent5" accent6="accent6" hlink="hlink" folHlink="folHlink"/>
  <p:sldLayoutIdLst>
    <p:sldLayoutId id="2147483821" r:id="rId1"/>
    <p:sldLayoutId id="2147483822" r:id="rId2"/>
    <p:sldLayoutId id="2147483823" r:id="rId3"/>
    <p:sldLayoutId id="2147483824" r:id="rId4"/>
    <p:sldLayoutId id="2147483825" r:id="rId5"/>
    <p:sldLayoutId id="2147483826" r:id="rId6"/>
    <p:sldLayoutId id="2147483827" r:id="rId7"/>
    <p:sldLayoutId id="2147483828" r:id="rId8"/>
    <p:sldLayoutId id="2147483829" r:id="rId9"/>
    <p:sldLayoutId id="2147483830" r:id="rId10"/>
    <p:sldLayoutId id="2147483831"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Image result for narasaraopeta engineering college logo">
            <a:extLst>
              <a:ext uri="{FF2B5EF4-FFF2-40B4-BE49-F238E27FC236}">
                <a16:creationId xmlns:a16="http://schemas.microsoft.com/office/drawing/2014/main" id="{9671ACB1-9919-3070-2271-C92495A6B401}"/>
              </a:ext>
            </a:extLst>
          </p:cNvPr>
          <p:cNvPicPr/>
          <p:nvPr/>
        </p:nvPicPr>
        <p:blipFill>
          <a:blip r:embed="rId2"/>
          <a:stretch>
            <a:fillRect/>
          </a:stretch>
        </p:blipFill>
        <p:spPr bwMode="auto">
          <a:xfrm>
            <a:off x="1320005" y="118616"/>
            <a:ext cx="9132369" cy="1559859"/>
          </a:xfrm>
          <a:prstGeom prst="rect">
            <a:avLst/>
          </a:prstGeom>
        </p:spPr>
      </p:pic>
      <p:sp>
        <p:nvSpPr>
          <p:cNvPr id="3" name="TextBox 2">
            <a:extLst>
              <a:ext uri="{FF2B5EF4-FFF2-40B4-BE49-F238E27FC236}">
                <a16:creationId xmlns:a16="http://schemas.microsoft.com/office/drawing/2014/main" id="{B74B91F9-AB5B-296E-31F0-2F986B616D5D}"/>
              </a:ext>
            </a:extLst>
          </p:cNvPr>
          <p:cNvSpPr txBox="1"/>
          <p:nvPr/>
        </p:nvSpPr>
        <p:spPr>
          <a:xfrm>
            <a:off x="1874921" y="1447800"/>
            <a:ext cx="8807115" cy="646331"/>
          </a:xfrm>
          <a:prstGeom prst="rect">
            <a:avLst/>
          </a:prstGeom>
          <a:noFill/>
        </p:spPr>
        <p:txBody>
          <a:bodyPr wrap="square" rtlCol="0">
            <a:spAutoFit/>
          </a:bodyPr>
          <a:lstStyle/>
          <a:p>
            <a:r>
              <a:rPr kumimoji="0" lang="en-US" sz="1800" b="1" i="0" u="none" strike="noStrike" kern="1200" cap="none" spc="0" normalizeH="0" baseline="0" noProof="0" dirty="0">
                <a:ln>
                  <a:noFill/>
                </a:ln>
                <a:solidFill>
                  <a:schemeClr val="bg1"/>
                </a:solidFill>
                <a:effectLst/>
                <a:uLnTx/>
                <a:uFillTx/>
                <a:latin typeface="Times New Roman" pitchFamily="18" charset="0"/>
                <a:cs typeface="Times New Roman" pitchFamily="18" charset="0"/>
              </a:rPr>
              <a:t>DEPARTMENT OF ELECTRONICS AND COMMUNICATION ENGINEERING</a:t>
            </a:r>
          </a:p>
          <a:p>
            <a:endParaRPr lang="en-IN" dirty="0"/>
          </a:p>
        </p:txBody>
      </p:sp>
      <p:sp>
        <p:nvSpPr>
          <p:cNvPr id="4" name="TextBox 3">
            <a:extLst>
              <a:ext uri="{FF2B5EF4-FFF2-40B4-BE49-F238E27FC236}">
                <a16:creationId xmlns:a16="http://schemas.microsoft.com/office/drawing/2014/main" id="{A5A43D96-F8A2-1ED8-33BA-CA144EBCCAEE}"/>
              </a:ext>
            </a:extLst>
          </p:cNvPr>
          <p:cNvSpPr txBox="1"/>
          <p:nvPr/>
        </p:nvSpPr>
        <p:spPr>
          <a:xfrm>
            <a:off x="1004047" y="1525368"/>
            <a:ext cx="9764287" cy="3108543"/>
          </a:xfrm>
          <a:prstGeom prst="rect">
            <a:avLst/>
          </a:prstGeom>
          <a:noFill/>
        </p:spPr>
        <p:txBody>
          <a:bodyPr wrap="square" rtlCol="0">
            <a:spAutoFit/>
          </a:bodyPr>
          <a:lstStyle/>
          <a:p>
            <a:pPr algn="ctr"/>
            <a:r>
              <a:rPr lang="en-GB" sz="200" b="1" dirty="0">
                <a:solidFill>
                  <a:srgbClr val="C00000"/>
                </a:solidFill>
                <a:latin typeface="Times New Roman" panose="02020603050405020304" pitchFamily="18" charset="0"/>
                <a:cs typeface="Times New Roman" panose="02020603050405020304" pitchFamily="18" charset="0"/>
              </a:rPr>
              <a:t>M</a:t>
            </a:r>
          </a:p>
          <a:p>
            <a:pPr algn="ctr"/>
            <a:endParaRPr lang="en-GB" sz="200" b="1" dirty="0">
              <a:solidFill>
                <a:srgbClr val="C00000"/>
              </a:solidFill>
              <a:latin typeface="Times New Roman" panose="02020603050405020304" pitchFamily="18" charset="0"/>
              <a:cs typeface="Times New Roman" panose="02020603050405020304" pitchFamily="18" charset="0"/>
            </a:endParaRPr>
          </a:p>
          <a:p>
            <a:pPr algn="ctr"/>
            <a:endParaRPr lang="en-GB" sz="200" b="1" dirty="0">
              <a:solidFill>
                <a:srgbClr val="C00000"/>
              </a:solidFill>
              <a:latin typeface="Times New Roman" panose="02020603050405020304" pitchFamily="18" charset="0"/>
              <a:cs typeface="Times New Roman" panose="02020603050405020304" pitchFamily="18" charset="0"/>
            </a:endParaRPr>
          </a:p>
          <a:p>
            <a:pPr algn="ctr"/>
            <a:endParaRPr lang="en-GB" sz="200" b="1" dirty="0">
              <a:solidFill>
                <a:srgbClr val="C00000"/>
              </a:solidFill>
              <a:latin typeface="Times New Roman" panose="02020603050405020304" pitchFamily="18" charset="0"/>
              <a:cs typeface="Times New Roman" panose="02020603050405020304" pitchFamily="18" charset="0"/>
            </a:endParaRPr>
          </a:p>
          <a:p>
            <a:pPr algn="ctr"/>
            <a:endParaRPr lang="en-GB" sz="200" b="1" dirty="0">
              <a:solidFill>
                <a:srgbClr val="C00000"/>
              </a:solidFill>
              <a:latin typeface="Times New Roman" panose="02020603050405020304" pitchFamily="18" charset="0"/>
              <a:cs typeface="Times New Roman" panose="02020603050405020304" pitchFamily="18" charset="0"/>
            </a:endParaRPr>
          </a:p>
          <a:p>
            <a:pPr algn="ctr"/>
            <a:endParaRPr lang="en-GB" sz="200" b="1" dirty="0">
              <a:solidFill>
                <a:srgbClr val="C00000"/>
              </a:solidFill>
              <a:latin typeface="Times New Roman" panose="02020603050405020304" pitchFamily="18" charset="0"/>
              <a:cs typeface="Times New Roman" panose="02020603050405020304" pitchFamily="18" charset="0"/>
            </a:endParaRPr>
          </a:p>
          <a:p>
            <a:pPr algn="ctr"/>
            <a:r>
              <a:rPr lang="en-GB" sz="3200" b="1" dirty="0">
                <a:solidFill>
                  <a:srgbClr val="C00000"/>
                </a:solidFill>
                <a:latin typeface="Times New Roman" panose="02020603050405020304" pitchFamily="18" charset="0"/>
                <a:cs typeface="Times New Roman" panose="02020603050405020304" pitchFamily="18" charset="0"/>
              </a:rPr>
              <a:t>Prediction of Students Performance on Virtual Platform Using Machine </a:t>
            </a:r>
            <a:r>
              <a:rPr lang="en-GB" sz="3200" b="1">
                <a:solidFill>
                  <a:srgbClr val="C00000"/>
                </a:solidFill>
                <a:latin typeface="Times New Roman" panose="02020603050405020304" pitchFamily="18" charset="0"/>
                <a:cs typeface="Times New Roman" panose="02020603050405020304" pitchFamily="18" charset="0"/>
              </a:rPr>
              <a:t>Learning Algorithms</a:t>
            </a:r>
            <a:endParaRPr lang="en-GB" sz="3200" b="1" dirty="0">
              <a:solidFill>
                <a:srgbClr val="C00000"/>
              </a:solidFill>
              <a:latin typeface="Times New Roman" panose="02020603050405020304" pitchFamily="18" charset="0"/>
              <a:cs typeface="Times New Roman" panose="02020603050405020304" pitchFamily="18" charset="0"/>
            </a:endParaRPr>
          </a:p>
          <a:p>
            <a:pPr algn="ctr"/>
            <a:r>
              <a:rPr lang="en-GB" sz="2800" dirty="0">
                <a:solidFill>
                  <a:schemeClr val="tx1"/>
                </a:solidFill>
                <a:latin typeface="Times New Roman" panose="02020603050405020304" pitchFamily="18" charset="0"/>
                <a:cs typeface="Times New Roman" panose="02020603050405020304" pitchFamily="18" charset="0"/>
              </a:rPr>
              <a:t>Under the esteemed guidance of</a:t>
            </a:r>
            <a:endParaRPr lang="en-GB" sz="200" dirty="0">
              <a:latin typeface="Times New Roman" panose="02020603050405020304" pitchFamily="18" charset="0"/>
              <a:cs typeface="Times New Roman" panose="02020603050405020304" pitchFamily="18" charset="0"/>
            </a:endParaRPr>
          </a:p>
          <a:p>
            <a:pPr algn="ctr"/>
            <a:r>
              <a:rPr lang="en-GB" sz="200" b="1" dirty="0">
                <a:solidFill>
                  <a:srgbClr val="C00000"/>
                </a:solidFill>
                <a:latin typeface="Times New Roman" panose="02020603050405020304" pitchFamily="18" charset="0"/>
                <a:cs typeface="Times New Roman" panose="02020603050405020304" pitchFamily="18" charset="0"/>
              </a:rPr>
              <a:t>M</a:t>
            </a:r>
          </a:p>
          <a:p>
            <a:pPr algn="ctr"/>
            <a:r>
              <a:rPr lang="en-GB" sz="200" b="1" dirty="0">
                <a:solidFill>
                  <a:srgbClr val="C00000"/>
                </a:solidFill>
                <a:latin typeface="Times New Roman" panose="02020603050405020304" pitchFamily="18" charset="0"/>
                <a:cs typeface="Times New Roman" panose="02020603050405020304" pitchFamily="18" charset="0"/>
              </a:rPr>
              <a:t>m</a:t>
            </a:r>
            <a:br>
              <a:rPr lang="en-GB" sz="3600" b="1" dirty="0">
                <a:solidFill>
                  <a:srgbClr val="C00000"/>
                </a:solidFill>
                <a:latin typeface="Times New Roman" panose="02020603050405020304" pitchFamily="18" charset="0"/>
                <a:cs typeface="Times New Roman" panose="02020603050405020304" pitchFamily="18" charset="0"/>
              </a:rPr>
            </a:br>
            <a:r>
              <a:rPr lang="en-GB" sz="2400" dirty="0" err="1">
                <a:solidFill>
                  <a:srgbClr val="C00000"/>
                </a:solidFill>
                <a:latin typeface="Times New Roman" panose="02020603050405020304" pitchFamily="18" charset="0"/>
                <a:cs typeface="Times New Roman" panose="02020603050405020304" pitchFamily="18" charset="0"/>
              </a:rPr>
              <a:t>Dr.S</a:t>
            </a:r>
            <a:r>
              <a:rPr lang="en-GB" sz="2400" dirty="0">
                <a:solidFill>
                  <a:srgbClr val="C00000"/>
                </a:solidFill>
                <a:latin typeface="Times New Roman" panose="02020603050405020304" pitchFamily="18" charset="0"/>
                <a:cs typeface="Times New Roman" panose="02020603050405020304" pitchFamily="18" charset="0"/>
              </a:rPr>
              <a:t> V N </a:t>
            </a:r>
            <a:r>
              <a:rPr lang="en-GB" sz="2400" dirty="0" err="1">
                <a:solidFill>
                  <a:srgbClr val="C00000"/>
                </a:solidFill>
                <a:latin typeface="Times New Roman" panose="02020603050405020304" pitchFamily="18" charset="0"/>
                <a:cs typeface="Times New Roman" panose="02020603050405020304" pitchFamily="18" charset="0"/>
              </a:rPr>
              <a:t>Sreenivasu</a:t>
            </a:r>
            <a:r>
              <a:rPr lang="en-GB" sz="2400" dirty="0">
                <a:solidFill>
                  <a:srgbClr val="C00000"/>
                </a:solidFill>
                <a:latin typeface="Times New Roman" panose="02020603050405020304" pitchFamily="18" charset="0"/>
                <a:cs typeface="Times New Roman" panose="02020603050405020304" pitchFamily="18" charset="0"/>
              </a:rPr>
              <a:t> </a:t>
            </a:r>
            <a:r>
              <a:rPr lang="en-GB" sz="1600" dirty="0" err="1">
                <a:solidFill>
                  <a:srgbClr val="C00000"/>
                </a:solidFill>
                <a:latin typeface="Times New Roman" panose="02020603050405020304" pitchFamily="18" charset="0"/>
                <a:cs typeface="Times New Roman" panose="02020603050405020304" pitchFamily="18" charset="0"/>
              </a:rPr>
              <a:t>M</a:t>
            </a:r>
            <a:r>
              <a:rPr lang="en-GB" sz="2400" dirty="0" err="1">
                <a:solidFill>
                  <a:srgbClr val="C00000"/>
                </a:solidFill>
                <a:latin typeface="Times New Roman" panose="02020603050405020304" pitchFamily="18" charset="0"/>
                <a:cs typeface="Times New Roman" panose="02020603050405020304" pitchFamily="18" charset="0"/>
              </a:rPr>
              <a:t>.</a:t>
            </a:r>
            <a:r>
              <a:rPr lang="en-GB" sz="1400" dirty="0" err="1">
                <a:solidFill>
                  <a:srgbClr val="C00000"/>
                </a:solidFill>
                <a:latin typeface="Times New Roman" panose="02020603050405020304" pitchFamily="18" charset="0"/>
                <a:cs typeface="Times New Roman" panose="02020603050405020304" pitchFamily="18" charset="0"/>
              </a:rPr>
              <a:t>Tech</a:t>
            </a:r>
            <a:r>
              <a:rPr lang="en-GB" sz="2400" dirty="0" err="1">
                <a:solidFill>
                  <a:srgbClr val="C00000"/>
                </a:solidFill>
                <a:latin typeface="Times New Roman" panose="02020603050405020304" pitchFamily="18" charset="0"/>
                <a:cs typeface="Times New Roman" panose="02020603050405020304" pitchFamily="18" charset="0"/>
              </a:rPr>
              <a:t>,</a:t>
            </a:r>
            <a:r>
              <a:rPr lang="en-GB" sz="1600" dirty="0" err="1">
                <a:solidFill>
                  <a:srgbClr val="C00000"/>
                </a:solidFill>
                <a:latin typeface="Times New Roman" panose="02020603050405020304" pitchFamily="18" charset="0"/>
                <a:cs typeface="Times New Roman" panose="02020603050405020304" pitchFamily="18" charset="0"/>
              </a:rPr>
              <a:t>P</a:t>
            </a:r>
            <a:r>
              <a:rPr lang="en-GB" sz="1400" dirty="0" err="1">
                <a:solidFill>
                  <a:srgbClr val="C00000"/>
                </a:solidFill>
                <a:latin typeface="Times New Roman" panose="02020603050405020304" pitchFamily="18" charset="0"/>
                <a:cs typeface="Times New Roman" panose="02020603050405020304" pitchFamily="18" charset="0"/>
              </a:rPr>
              <a:t>h</a:t>
            </a:r>
            <a:r>
              <a:rPr lang="en-GB" sz="2400" dirty="0" err="1">
                <a:solidFill>
                  <a:srgbClr val="C00000"/>
                </a:solidFill>
                <a:latin typeface="Times New Roman" panose="02020603050405020304" pitchFamily="18" charset="0"/>
                <a:cs typeface="Times New Roman" panose="02020603050405020304" pitchFamily="18" charset="0"/>
              </a:rPr>
              <a:t>.</a:t>
            </a:r>
            <a:r>
              <a:rPr lang="en-GB" sz="1600" dirty="0" err="1">
                <a:solidFill>
                  <a:srgbClr val="C00000"/>
                </a:solidFill>
                <a:latin typeface="Times New Roman" panose="02020603050405020304" pitchFamily="18" charset="0"/>
                <a:cs typeface="Times New Roman" panose="02020603050405020304" pitchFamily="18" charset="0"/>
              </a:rPr>
              <a:t>D</a:t>
            </a:r>
            <a:br>
              <a:rPr lang="en-GB" sz="2400" dirty="0">
                <a:solidFill>
                  <a:srgbClr val="C00000"/>
                </a:solidFill>
                <a:latin typeface="Times New Roman" panose="02020603050405020304" pitchFamily="18" charset="0"/>
                <a:cs typeface="Times New Roman" panose="02020603050405020304" pitchFamily="18" charset="0"/>
              </a:rPr>
            </a:br>
            <a:r>
              <a:rPr lang="en-GB" sz="2400" dirty="0">
                <a:solidFill>
                  <a:srgbClr val="C00000"/>
                </a:solidFill>
                <a:latin typeface="Times New Roman" panose="02020603050405020304" pitchFamily="18" charset="0"/>
                <a:cs typeface="Times New Roman" panose="02020603050405020304" pitchFamily="18" charset="0"/>
              </a:rPr>
              <a:t>Professor</a:t>
            </a:r>
            <a:endParaRPr lang="en-GB" sz="2400" b="1" dirty="0">
              <a:solidFill>
                <a:srgbClr val="C00000"/>
              </a:solidFill>
              <a:latin typeface="Times New Roman" panose="02020603050405020304" pitchFamily="18" charset="0"/>
              <a:cs typeface="Times New Roman" panose="02020603050405020304" pitchFamily="18" charset="0"/>
            </a:endParaRPr>
          </a:p>
          <a:p>
            <a:pPr algn="ctr"/>
            <a:br>
              <a:rPr lang="en-GB" sz="400" b="1" dirty="0">
                <a:solidFill>
                  <a:srgbClr val="C00000"/>
                </a:solidFill>
                <a:latin typeface="Times New Roman" panose="02020603050405020304" pitchFamily="18" charset="0"/>
                <a:cs typeface="Times New Roman" panose="02020603050405020304" pitchFamily="18" charset="0"/>
              </a:rPr>
            </a:br>
            <a:br>
              <a:rPr lang="en-GB" sz="400" b="1" dirty="0">
                <a:solidFill>
                  <a:srgbClr val="C00000"/>
                </a:solidFill>
                <a:latin typeface="Times New Roman" panose="02020603050405020304" pitchFamily="18" charset="0"/>
                <a:cs typeface="Times New Roman" panose="02020603050405020304" pitchFamily="18" charset="0"/>
              </a:rPr>
            </a:br>
            <a:endParaRPr lang="en-IN" sz="3200" b="1" dirty="0">
              <a:solidFill>
                <a:srgbClr val="C00000"/>
              </a:solidFill>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ABDD8C75-E424-1B84-058D-B55B02161F51}"/>
              </a:ext>
            </a:extLst>
          </p:cNvPr>
          <p:cNvSpPr txBox="1"/>
          <p:nvPr/>
        </p:nvSpPr>
        <p:spPr>
          <a:xfrm>
            <a:off x="1549667" y="3099335"/>
            <a:ext cx="9132369" cy="2831544"/>
          </a:xfrm>
          <a:prstGeom prst="rect">
            <a:avLst/>
          </a:prstGeom>
          <a:noFill/>
        </p:spPr>
        <p:txBody>
          <a:bodyPr wrap="square" rtlCol="0">
            <a:spAutoFit/>
          </a:bodyPr>
          <a:lstStyle/>
          <a:p>
            <a:r>
              <a:rPr lang="en-IN" b="1" dirty="0">
                <a:solidFill>
                  <a:schemeClr val="accent4">
                    <a:lumMod val="75000"/>
                  </a:schemeClr>
                </a:solidFill>
                <a:latin typeface="Times New Roman" panose="02020603050405020304" pitchFamily="18" charset="0"/>
                <a:cs typeface="Times New Roman" panose="02020603050405020304" pitchFamily="18" charset="0"/>
              </a:rPr>
              <a:t>            </a:t>
            </a:r>
          </a:p>
          <a:p>
            <a:r>
              <a:rPr lang="en-IN" b="1" dirty="0">
                <a:solidFill>
                  <a:schemeClr val="tx2">
                    <a:lumMod val="40000"/>
                    <a:lumOff val="60000"/>
                  </a:schemeClr>
                </a:solidFill>
                <a:latin typeface="Times New Roman" panose="02020603050405020304" pitchFamily="18" charset="0"/>
                <a:cs typeface="Times New Roman" panose="02020603050405020304" pitchFamily="18" charset="0"/>
              </a:rPr>
              <a:t>                                                                   </a:t>
            </a:r>
            <a:endParaRPr lang="en-IN" sz="2400" b="1" dirty="0">
              <a:latin typeface="Times New Roman" panose="02020603050405020304" pitchFamily="18" charset="0"/>
              <a:cs typeface="Times New Roman" panose="02020603050405020304" pitchFamily="18" charset="0"/>
            </a:endParaRPr>
          </a:p>
          <a:p>
            <a:r>
              <a:rPr lang="en-IN" sz="2400" b="1" dirty="0">
                <a:solidFill>
                  <a:schemeClr val="bg1">
                    <a:lumMod val="95000"/>
                    <a:lumOff val="5000"/>
                  </a:schemeClr>
                </a:solidFill>
                <a:latin typeface="Times New Roman" panose="02020603050405020304" pitchFamily="18" charset="0"/>
                <a:cs typeface="Times New Roman" panose="02020603050405020304" pitchFamily="18" charset="0"/>
              </a:rPr>
              <a:t>                                       </a:t>
            </a:r>
          </a:p>
          <a:p>
            <a:r>
              <a:rPr lang="en-IN" sz="2400" b="1" dirty="0">
                <a:solidFill>
                  <a:schemeClr val="bg1">
                    <a:lumMod val="95000"/>
                    <a:lumOff val="5000"/>
                  </a:schemeClr>
                </a:solidFill>
                <a:latin typeface="Times New Roman" panose="02020603050405020304" pitchFamily="18" charset="0"/>
                <a:cs typeface="Times New Roman" panose="02020603050405020304" pitchFamily="18" charset="0"/>
              </a:rPr>
              <a:t>                                                                                  </a:t>
            </a:r>
            <a:r>
              <a:rPr lang="en-IN" sz="2400" b="1" dirty="0">
                <a:solidFill>
                  <a:schemeClr val="bg2">
                    <a:lumMod val="25000"/>
                  </a:schemeClr>
                </a:solidFill>
                <a:latin typeface="Times New Roman" panose="02020603050405020304" pitchFamily="18" charset="0"/>
                <a:cs typeface="Times New Roman" panose="02020603050405020304" pitchFamily="18" charset="0"/>
              </a:rPr>
              <a:t>Team Members</a:t>
            </a:r>
            <a:endParaRPr lang="en-IN" sz="500" b="1" dirty="0">
              <a:solidFill>
                <a:schemeClr val="bg2">
                  <a:lumMod val="25000"/>
                </a:schemeClr>
              </a:solidFill>
              <a:latin typeface="Times New Roman" panose="02020603050405020304" pitchFamily="18" charset="0"/>
              <a:cs typeface="Times New Roman" panose="02020603050405020304" pitchFamily="18" charset="0"/>
            </a:endParaRPr>
          </a:p>
          <a:p>
            <a:endParaRPr lang="en-IN" sz="500" b="1" dirty="0">
              <a:solidFill>
                <a:schemeClr val="bg2">
                  <a:lumMod val="25000"/>
                </a:schemeClr>
              </a:solidFill>
              <a:latin typeface="Times New Roman" panose="02020603050405020304" pitchFamily="18" charset="0"/>
              <a:cs typeface="Times New Roman" panose="02020603050405020304" pitchFamily="18" charset="0"/>
            </a:endParaRPr>
          </a:p>
          <a:p>
            <a:endParaRPr lang="en-IN" sz="500" b="1" dirty="0">
              <a:solidFill>
                <a:schemeClr val="bg2">
                  <a:lumMod val="25000"/>
                </a:schemeClr>
              </a:solidFill>
              <a:latin typeface="Times New Roman" panose="02020603050405020304" pitchFamily="18" charset="0"/>
              <a:cs typeface="Times New Roman" panose="02020603050405020304" pitchFamily="18" charset="0"/>
            </a:endParaRPr>
          </a:p>
          <a:p>
            <a:r>
              <a:rPr lang="en-IN" sz="2000" dirty="0">
                <a:solidFill>
                  <a:srgbClr val="00B050"/>
                </a:solidFill>
                <a:latin typeface="Times New Roman" panose="02020603050405020304" pitchFamily="18" charset="0"/>
                <a:cs typeface="Times New Roman" panose="02020603050405020304" pitchFamily="18" charset="0"/>
              </a:rPr>
              <a:t>                                                                                          1.D.Vamsika-19471A05K8</a:t>
            </a:r>
          </a:p>
          <a:p>
            <a:r>
              <a:rPr lang="en-IN" sz="2000" dirty="0">
                <a:solidFill>
                  <a:srgbClr val="00B050"/>
                </a:solidFill>
                <a:latin typeface="Times New Roman" panose="02020603050405020304" pitchFamily="18" charset="0"/>
                <a:cs typeface="Times New Roman" panose="02020603050405020304" pitchFamily="18" charset="0"/>
              </a:rPr>
              <a:t>                                                                                          2.Y.Anjani Priya-19471A05P3</a:t>
            </a:r>
          </a:p>
          <a:p>
            <a:r>
              <a:rPr lang="en-IN" sz="2000" dirty="0">
                <a:solidFill>
                  <a:srgbClr val="00B050"/>
                </a:solidFill>
                <a:latin typeface="Times New Roman" panose="02020603050405020304" pitchFamily="18" charset="0"/>
                <a:cs typeface="Times New Roman" panose="02020603050405020304" pitchFamily="18" charset="0"/>
              </a:rPr>
              <a:t>                                                                                          3.Sk.Sameena-19471A05O8</a:t>
            </a:r>
          </a:p>
          <a:p>
            <a:r>
              <a:rPr lang="en-IN" sz="2000" dirty="0">
                <a:solidFill>
                  <a:srgbClr val="00B050"/>
                </a:solidFill>
                <a:latin typeface="Times New Roman" panose="02020603050405020304" pitchFamily="18" charset="0"/>
                <a:cs typeface="Times New Roman" panose="02020603050405020304" pitchFamily="18" charset="0"/>
              </a:rPr>
              <a:t>                                                                                          4.R.Chaitra-19471A05O3    </a:t>
            </a:r>
            <a:r>
              <a:rPr lang="en-IN" sz="2400" b="1" dirty="0">
                <a:solidFill>
                  <a:srgbClr val="00B050"/>
                </a:solidFill>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9959208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22FD0CA-F688-5F20-28BF-ECEB568CD8E8}"/>
              </a:ext>
            </a:extLst>
          </p:cNvPr>
          <p:cNvSpPr txBox="1"/>
          <p:nvPr/>
        </p:nvSpPr>
        <p:spPr>
          <a:xfrm>
            <a:off x="394446" y="471638"/>
            <a:ext cx="10972989" cy="4438203"/>
          </a:xfrm>
          <a:prstGeom prst="rect">
            <a:avLst/>
          </a:prstGeom>
          <a:noFill/>
        </p:spPr>
        <p:txBody>
          <a:bodyPr wrap="square" rtlCol="0">
            <a:spAutoFit/>
          </a:bodyPr>
          <a:lstStyle/>
          <a:p>
            <a:r>
              <a:rPr lang="en-IN" sz="2800" b="1" dirty="0">
                <a:solidFill>
                  <a:schemeClr val="accent2"/>
                </a:solidFill>
                <a:latin typeface="Times New Roman" panose="02020603050405020304" pitchFamily="18" charset="0"/>
                <a:cs typeface="Times New Roman" panose="02020603050405020304" pitchFamily="18" charset="0"/>
              </a:rPr>
              <a:t>DATASET :</a:t>
            </a:r>
          </a:p>
          <a:p>
            <a:pPr marL="285750" indent="-285750">
              <a:buFont typeface="Arial" panose="020B0604020202020204" pitchFamily="34" charset="0"/>
              <a:buChar char="•"/>
            </a:pPr>
            <a:endParaRPr lang="en-IN" b="1" dirty="0">
              <a:solidFill>
                <a:schemeClr val="accent2"/>
              </a:solidFill>
              <a:latin typeface="Times New Roman" panose="02020603050405020304" pitchFamily="18" charset="0"/>
              <a:cs typeface="Times New Roman" panose="02020603050405020304" pitchFamily="18" charset="0"/>
            </a:endParaRPr>
          </a:p>
          <a:p>
            <a:pPr marL="285750" indent="-285750" algn="just">
              <a:lnSpc>
                <a:spcPct val="150000"/>
              </a:lnSpc>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We are taken the datasets from Open University Learning Analytics Dataset (OULAD), it is provided by the Open University.</a:t>
            </a:r>
          </a:p>
          <a:p>
            <a:pPr marL="285750" indent="-285750" algn="just">
              <a:lnSpc>
                <a:spcPct val="150000"/>
              </a:lnSpc>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It contain the details of  demographics(Student info &amp; registration), students’ Virtual Learning Environment (VLE) interaction, assessments, course registration, and courses offered.</a:t>
            </a:r>
          </a:p>
          <a:p>
            <a:pPr marL="285750" indent="-285750" algn="just">
              <a:lnSpc>
                <a:spcPct val="150000"/>
              </a:lnSpc>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Students’ assessment scores are stored in a dataset triplet called student-module presentation.</a:t>
            </a:r>
          </a:p>
          <a:p>
            <a:pPr marL="285750" indent="-285750" algn="just">
              <a:lnSpc>
                <a:spcPct val="150000"/>
              </a:lnSpc>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The OULAD was generated for the year 2013 and 2014 containing 7 courses, 22 module-presentations with 32,593 registered students.</a:t>
            </a:r>
          </a:p>
          <a:p>
            <a:pPr marL="285750" indent="-285750" algn="just">
              <a:lnSpc>
                <a:spcPct val="150000"/>
              </a:lnSpc>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The datasets are taken from the mentioned link: </a:t>
            </a:r>
            <a:r>
              <a:rPr lang="en-US" sz="2000" u="sng" dirty="0">
                <a:solidFill>
                  <a:srgbClr val="0000FF"/>
                </a:solidFill>
                <a:latin typeface="Times New Roman" panose="02020603050405020304" pitchFamily="18" charset="0"/>
                <a:cs typeface="Times New Roman" panose="02020603050405020304" pitchFamily="18" charset="0"/>
              </a:rPr>
              <a:t>https://www.kaggle.com/datasets/vjcalling/ouladdata</a:t>
            </a:r>
          </a:p>
        </p:txBody>
      </p:sp>
    </p:spTree>
    <p:extLst>
      <p:ext uri="{BB962C8B-B14F-4D97-AF65-F5344CB8AC3E}">
        <p14:creationId xmlns:p14="http://schemas.microsoft.com/office/powerpoint/2010/main" val="7050662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128A972-BA81-4763-9D38-D72B4E7C15B4}"/>
              </a:ext>
            </a:extLst>
          </p:cNvPr>
          <p:cNvPicPr>
            <a:picLocks noChangeAspect="1"/>
          </p:cNvPicPr>
          <p:nvPr/>
        </p:nvPicPr>
        <p:blipFill>
          <a:blip r:embed="rId2"/>
          <a:stretch>
            <a:fillRect/>
          </a:stretch>
        </p:blipFill>
        <p:spPr>
          <a:xfrm>
            <a:off x="727789" y="606490"/>
            <a:ext cx="10627566" cy="4413890"/>
          </a:xfrm>
          <a:prstGeom prst="rect">
            <a:avLst/>
          </a:prstGeom>
        </p:spPr>
      </p:pic>
      <p:sp>
        <p:nvSpPr>
          <p:cNvPr id="3" name="TextBox 2">
            <a:extLst>
              <a:ext uri="{FF2B5EF4-FFF2-40B4-BE49-F238E27FC236}">
                <a16:creationId xmlns:a16="http://schemas.microsoft.com/office/drawing/2014/main" id="{B36A9E2B-98EC-2DE7-940B-992A66B949A9}"/>
              </a:ext>
            </a:extLst>
          </p:cNvPr>
          <p:cNvSpPr txBox="1"/>
          <p:nvPr/>
        </p:nvSpPr>
        <p:spPr>
          <a:xfrm>
            <a:off x="4376058" y="5131837"/>
            <a:ext cx="3984172" cy="461665"/>
          </a:xfrm>
          <a:prstGeom prst="rect">
            <a:avLst/>
          </a:prstGeom>
          <a:noFill/>
        </p:spPr>
        <p:txBody>
          <a:bodyPr wrap="square" rtlCol="0">
            <a:spAutoFit/>
          </a:bodyPr>
          <a:lstStyle/>
          <a:p>
            <a:r>
              <a:rPr lang="en-IN" sz="2400" dirty="0">
                <a:latin typeface="Times New Roman" panose="02020603050405020304" pitchFamily="18" charset="0"/>
                <a:cs typeface="Times New Roman" panose="02020603050405020304" pitchFamily="18" charset="0"/>
              </a:rPr>
              <a:t>Fig 2: Dataset</a:t>
            </a:r>
          </a:p>
        </p:txBody>
      </p:sp>
    </p:spTree>
    <p:extLst>
      <p:ext uri="{BB962C8B-B14F-4D97-AF65-F5344CB8AC3E}">
        <p14:creationId xmlns:p14="http://schemas.microsoft.com/office/powerpoint/2010/main" val="34710762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65FA03B-8172-640E-C680-E447596401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9837" y="961055"/>
            <a:ext cx="11388945" cy="3797558"/>
          </a:xfrm>
          <a:prstGeom prst="rect">
            <a:avLst/>
          </a:prstGeom>
        </p:spPr>
      </p:pic>
      <p:sp>
        <p:nvSpPr>
          <p:cNvPr id="2" name="TextBox 1">
            <a:extLst>
              <a:ext uri="{FF2B5EF4-FFF2-40B4-BE49-F238E27FC236}">
                <a16:creationId xmlns:a16="http://schemas.microsoft.com/office/drawing/2014/main" id="{E218778D-DFC9-0579-F130-3D9624A7F05E}"/>
              </a:ext>
            </a:extLst>
          </p:cNvPr>
          <p:cNvSpPr txBox="1"/>
          <p:nvPr/>
        </p:nvSpPr>
        <p:spPr>
          <a:xfrm>
            <a:off x="3825551" y="4954555"/>
            <a:ext cx="3144415"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Fig 3 Importing the Modules</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444541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ext&#10;&#10;Description automatically generated with medium confidence">
            <a:extLst>
              <a:ext uri="{FF2B5EF4-FFF2-40B4-BE49-F238E27FC236}">
                <a16:creationId xmlns:a16="http://schemas.microsoft.com/office/drawing/2014/main" id="{9F33D57D-EFFD-8DE1-4387-B841B23AF6F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751809"/>
            <a:ext cx="10515600" cy="4372641"/>
          </a:xfrm>
          <a:prstGeom prst="rect">
            <a:avLst/>
          </a:prstGeom>
        </p:spPr>
      </p:pic>
      <p:sp>
        <p:nvSpPr>
          <p:cNvPr id="4" name="TextBox 3">
            <a:extLst>
              <a:ext uri="{FF2B5EF4-FFF2-40B4-BE49-F238E27FC236}">
                <a16:creationId xmlns:a16="http://schemas.microsoft.com/office/drawing/2014/main" id="{A3913FDC-B0A4-D399-A4B2-829BE8621433}"/>
              </a:ext>
            </a:extLst>
          </p:cNvPr>
          <p:cNvSpPr txBox="1"/>
          <p:nvPr/>
        </p:nvSpPr>
        <p:spPr>
          <a:xfrm>
            <a:off x="3448050" y="5415448"/>
            <a:ext cx="5295900" cy="369332"/>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Fig 3.1  Reading the Dataset </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332684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0772574-B533-AAA9-6386-A78E56AB5D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5505" y="339208"/>
            <a:ext cx="11331615" cy="4780344"/>
          </a:xfrm>
          <a:prstGeom prst="rect">
            <a:avLst/>
          </a:prstGeom>
        </p:spPr>
      </p:pic>
      <p:sp>
        <p:nvSpPr>
          <p:cNvPr id="7" name="TextBox 6">
            <a:extLst>
              <a:ext uri="{FF2B5EF4-FFF2-40B4-BE49-F238E27FC236}">
                <a16:creationId xmlns:a16="http://schemas.microsoft.com/office/drawing/2014/main" id="{0A905CD8-BB09-875A-651C-817454B1C30B}"/>
              </a:ext>
            </a:extLst>
          </p:cNvPr>
          <p:cNvSpPr txBox="1"/>
          <p:nvPr/>
        </p:nvSpPr>
        <p:spPr>
          <a:xfrm>
            <a:off x="1496205" y="5119552"/>
            <a:ext cx="9410217" cy="400110"/>
          </a:xfrm>
          <a:prstGeom prst="rect">
            <a:avLst/>
          </a:prstGeom>
          <a:noFill/>
        </p:spPr>
        <p:txBody>
          <a:bodyPr wrap="square" rtlCol="0">
            <a:spAutoFit/>
          </a:bodyPr>
          <a:lstStyle/>
          <a:p>
            <a:r>
              <a:rPr lang="en-IN" sz="2000" dirty="0">
                <a:latin typeface="Times New Roman" panose="02020603050405020304" pitchFamily="18" charset="0"/>
                <a:cs typeface="Times New Roman" panose="02020603050405020304" pitchFamily="18" charset="0"/>
              </a:rPr>
              <a:t>                    Fig 4 Checking null values and info of the dataset</a:t>
            </a:r>
          </a:p>
        </p:txBody>
      </p:sp>
    </p:spTree>
    <p:extLst>
      <p:ext uri="{BB962C8B-B14F-4D97-AF65-F5344CB8AC3E}">
        <p14:creationId xmlns:p14="http://schemas.microsoft.com/office/powerpoint/2010/main" val="18961306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7AB9DBE-AD73-94DB-22C3-2321698145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9043" y="1099595"/>
            <a:ext cx="9213448" cy="3750197"/>
          </a:xfrm>
          <a:prstGeom prst="rect">
            <a:avLst/>
          </a:prstGeom>
        </p:spPr>
      </p:pic>
      <p:sp>
        <p:nvSpPr>
          <p:cNvPr id="2" name="TextBox 1">
            <a:extLst>
              <a:ext uri="{FF2B5EF4-FFF2-40B4-BE49-F238E27FC236}">
                <a16:creationId xmlns:a16="http://schemas.microsoft.com/office/drawing/2014/main" id="{F7E19719-65F4-9627-B116-830B758DE1B9}"/>
              </a:ext>
            </a:extLst>
          </p:cNvPr>
          <p:cNvSpPr txBox="1"/>
          <p:nvPr/>
        </p:nvSpPr>
        <p:spPr>
          <a:xfrm>
            <a:off x="3965510" y="5253135"/>
            <a:ext cx="3825551"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Fig 5 Comparison of  Course Modules </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008486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C93B515-9931-5271-16B4-7D1FC87667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6658" y="610876"/>
            <a:ext cx="8318928" cy="4276593"/>
          </a:xfrm>
          <a:prstGeom prst="rect">
            <a:avLst/>
          </a:prstGeom>
        </p:spPr>
      </p:pic>
      <p:sp>
        <p:nvSpPr>
          <p:cNvPr id="4" name="TextBox 3">
            <a:extLst>
              <a:ext uri="{FF2B5EF4-FFF2-40B4-BE49-F238E27FC236}">
                <a16:creationId xmlns:a16="http://schemas.microsoft.com/office/drawing/2014/main" id="{CA099046-D5C9-7E84-B3E6-1F6D8A13BF3F}"/>
              </a:ext>
            </a:extLst>
          </p:cNvPr>
          <p:cNvSpPr txBox="1"/>
          <p:nvPr/>
        </p:nvSpPr>
        <p:spPr>
          <a:xfrm>
            <a:off x="4105469" y="5346441"/>
            <a:ext cx="4348066" cy="369332"/>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Fig 6  Late Submission Of assignments</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296150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BF3DF2D-9AF2-FD51-C22A-023942DBBD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6702" y="718458"/>
            <a:ext cx="10906487" cy="4688692"/>
          </a:xfrm>
          <a:prstGeom prst="rect">
            <a:avLst/>
          </a:prstGeom>
        </p:spPr>
      </p:pic>
      <p:sp>
        <p:nvSpPr>
          <p:cNvPr id="4" name="TextBox 3">
            <a:extLst>
              <a:ext uri="{FF2B5EF4-FFF2-40B4-BE49-F238E27FC236}">
                <a16:creationId xmlns:a16="http://schemas.microsoft.com/office/drawing/2014/main" id="{92310C52-9F3B-0F7D-5A92-E504BB183C82}"/>
              </a:ext>
            </a:extLst>
          </p:cNvPr>
          <p:cNvSpPr txBox="1"/>
          <p:nvPr/>
        </p:nvSpPr>
        <p:spPr>
          <a:xfrm>
            <a:off x="4077478" y="5533053"/>
            <a:ext cx="3638938" cy="369332"/>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Fig 7 </a:t>
            </a:r>
            <a:r>
              <a:rPr lang="en-US" dirty="0" err="1">
                <a:latin typeface="Times New Roman" panose="02020603050405020304" pitchFamily="18" charset="0"/>
                <a:cs typeface="Times New Roman" panose="02020603050405020304" pitchFamily="18" charset="0"/>
              </a:rPr>
              <a:t>Corelation</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651168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00C0572-C323-5A00-AF3A-1187E353DC9C}"/>
              </a:ext>
            </a:extLst>
          </p:cNvPr>
          <p:cNvSpPr txBox="1"/>
          <p:nvPr/>
        </p:nvSpPr>
        <p:spPr>
          <a:xfrm>
            <a:off x="669286" y="825022"/>
            <a:ext cx="10853428" cy="3668761"/>
          </a:xfrm>
          <a:prstGeom prst="rect">
            <a:avLst/>
          </a:prstGeom>
          <a:noFill/>
        </p:spPr>
        <p:txBody>
          <a:bodyPr wrap="square" rtlCol="0">
            <a:spAutoFit/>
          </a:bodyPr>
          <a:lstStyle/>
          <a:p>
            <a:r>
              <a:rPr lang="en-IN" sz="2800" b="1" dirty="0">
                <a:solidFill>
                  <a:schemeClr val="accent2"/>
                </a:solidFill>
                <a:latin typeface="Times New Roman" panose="02020603050405020304" pitchFamily="18" charset="0"/>
                <a:cs typeface="Times New Roman" panose="02020603050405020304" pitchFamily="18" charset="0"/>
              </a:rPr>
              <a:t>ALGORITHMS USED:</a:t>
            </a:r>
          </a:p>
          <a:p>
            <a:endParaRPr lang="en-IN" sz="2800" b="1" u="sng" dirty="0">
              <a:solidFill>
                <a:schemeClr val="accent2"/>
              </a:solidFill>
              <a:latin typeface="Times New Roman" panose="02020603050405020304" pitchFamily="18" charset="0"/>
              <a:cs typeface="Times New Roman" panose="02020603050405020304" pitchFamily="18" charset="0"/>
            </a:endParaRPr>
          </a:p>
          <a:p>
            <a:pPr marL="457200" indent="-457200" algn="just">
              <a:lnSpc>
                <a:spcPct val="150000"/>
              </a:lnSpc>
              <a:buFont typeface="Wingdings" panose="05000000000000000000" pitchFamily="2" charset="2"/>
              <a:buChar char="Ø"/>
            </a:pPr>
            <a:r>
              <a:rPr lang="en-IN" sz="2000" dirty="0">
                <a:latin typeface="Times New Roman" panose="02020603050405020304" pitchFamily="18" charset="0"/>
                <a:cs typeface="Times New Roman" panose="02020603050405020304" pitchFamily="18" charset="0"/>
              </a:rPr>
              <a:t>K-Nearest Neighbour</a:t>
            </a:r>
          </a:p>
          <a:p>
            <a:pPr marL="457200" indent="-457200" algn="just">
              <a:lnSpc>
                <a:spcPct val="150000"/>
              </a:lnSpc>
              <a:buFont typeface="Wingdings" panose="05000000000000000000" pitchFamily="2" charset="2"/>
              <a:buChar char="Ø"/>
            </a:pPr>
            <a:r>
              <a:rPr lang="en-IN" sz="2000" dirty="0">
                <a:latin typeface="Times New Roman" panose="02020603050405020304" pitchFamily="18" charset="0"/>
                <a:cs typeface="Times New Roman" panose="02020603050405020304" pitchFamily="18" charset="0"/>
              </a:rPr>
              <a:t>Extra Tree Classifier</a:t>
            </a:r>
          </a:p>
          <a:p>
            <a:pPr marL="457200" indent="-457200" algn="just">
              <a:lnSpc>
                <a:spcPct val="150000"/>
              </a:lnSpc>
              <a:buFont typeface="Wingdings" panose="05000000000000000000" pitchFamily="2" charset="2"/>
              <a:buChar char="Ø"/>
            </a:pPr>
            <a:r>
              <a:rPr lang="en-IN" sz="2000" dirty="0" err="1">
                <a:latin typeface="Times New Roman" panose="02020603050405020304" pitchFamily="18" charset="0"/>
                <a:cs typeface="Times New Roman" panose="02020603050405020304" pitchFamily="18" charset="0"/>
              </a:rPr>
              <a:t>Adaboost</a:t>
            </a:r>
            <a:r>
              <a:rPr lang="en-IN" sz="2000" dirty="0">
                <a:latin typeface="Times New Roman" panose="02020603050405020304" pitchFamily="18" charset="0"/>
                <a:cs typeface="Times New Roman" panose="02020603050405020304" pitchFamily="18" charset="0"/>
              </a:rPr>
              <a:t> Classifiers</a:t>
            </a:r>
          </a:p>
          <a:p>
            <a:pPr marL="457200" indent="-457200" algn="just">
              <a:lnSpc>
                <a:spcPct val="150000"/>
              </a:lnSpc>
              <a:buFont typeface="Wingdings" panose="05000000000000000000" pitchFamily="2" charset="2"/>
              <a:buChar char="Ø"/>
            </a:pPr>
            <a:r>
              <a:rPr lang="en-IN" sz="2000" dirty="0">
                <a:latin typeface="Times New Roman" panose="02020603050405020304" pitchFamily="18" charset="0"/>
                <a:cs typeface="Times New Roman" panose="02020603050405020304" pitchFamily="18" charset="0"/>
              </a:rPr>
              <a:t>Gradient Boosting </a:t>
            </a:r>
          </a:p>
          <a:p>
            <a:pPr marL="457200" indent="-457200" algn="just">
              <a:lnSpc>
                <a:spcPct val="150000"/>
              </a:lnSpc>
              <a:buFont typeface="Wingdings" panose="05000000000000000000" pitchFamily="2" charset="2"/>
              <a:buChar char="Ø"/>
            </a:pPr>
            <a:r>
              <a:rPr lang="en-IN" sz="2000" dirty="0">
                <a:latin typeface="Times New Roman" panose="02020603050405020304" pitchFamily="18" charset="0"/>
                <a:cs typeface="Times New Roman" panose="02020603050405020304" pitchFamily="18" charset="0"/>
              </a:rPr>
              <a:t>Random Forest </a:t>
            </a:r>
          </a:p>
          <a:p>
            <a:pPr marL="457200" indent="-457200" algn="just">
              <a:lnSpc>
                <a:spcPct val="150000"/>
              </a:lnSpc>
              <a:buFont typeface="Wingdings" panose="05000000000000000000" pitchFamily="2" charset="2"/>
              <a:buChar char="Ø"/>
            </a:pPr>
            <a:r>
              <a:rPr lang="en-IN" sz="2000" dirty="0">
                <a:latin typeface="Times New Roman" panose="02020603050405020304" pitchFamily="18" charset="0"/>
                <a:cs typeface="Times New Roman" panose="02020603050405020304" pitchFamily="18" charset="0"/>
              </a:rPr>
              <a:t>Support Vector Machine</a:t>
            </a:r>
          </a:p>
        </p:txBody>
      </p:sp>
    </p:spTree>
    <p:extLst>
      <p:ext uri="{BB962C8B-B14F-4D97-AF65-F5344CB8AC3E}">
        <p14:creationId xmlns:p14="http://schemas.microsoft.com/office/powerpoint/2010/main" val="11064289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8A6A2CD-D657-F44F-7BD6-7BFB63BDFF40}"/>
              </a:ext>
            </a:extLst>
          </p:cNvPr>
          <p:cNvSpPr txBox="1"/>
          <p:nvPr/>
        </p:nvSpPr>
        <p:spPr>
          <a:xfrm flipH="1">
            <a:off x="830423" y="401217"/>
            <a:ext cx="9899780" cy="4862870"/>
          </a:xfrm>
          <a:prstGeom prst="rect">
            <a:avLst/>
          </a:prstGeom>
          <a:noFill/>
        </p:spPr>
        <p:txBody>
          <a:bodyPr wrap="square" rtlCol="0">
            <a:spAutoFit/>
          </a:bodyPr>
          <a:lstStyle/>
          <a:p>
            <a:pPr marL="457200" lvl="0" indent="-330200" algn="l" rtl="0">
              <a:spcBef>
                <a:spcPts val="0"/>
              </a:spcBef>
              <a:spcAft>
                <a:spcPts val="0"/>
              </a:spcAft>
              <a:buSzPts val="1600"/>
              <a:buChar char="●"/>
            </a:pPr>
            <a:endParaRPr lang="en-US" sz="1800" dirty="0"/>
          </a:p>
          <a:p>
            <a:pPr marL="457200" lvl="0" indent="-330200" algn="l" rtl="0">
              <a:spcBef>
                <a:spcPts val="0"/>
              </a:spcBef>
              <a:spcAft>
                <a:spcPts val="0"/>
              </a:spcAft>
              <a:buSzPts val="1600"/>
              <a:buChar char="●"/>
            </a:pPr>
            <a:endParaRPr lang="en-US" sz="2000" b="1" dirty="0">
              <a:latin typeface="Times New Roman" panose="02020603050405020304" pitchFamily="18" charset="0"/>
              <a:cs typeface="Times New Roman" panose="02020603050405020304" pitchFamily="18" charset="0"/>
            </a:endParaRPr>
          </a:p>
          <a:p>
            <a:pPr marL="127000" lvl="0" algn="l" rtl="0">
              <a:spcBef>
                <a:spcPts val="0"/>
              </a:spcBef>
              <a:spcAft>
                <a:spcPts val="0"/>
              </a:spcAft>
              <a:buSzPts val="1600"/>
            </a:pPr>
            <a:r>
              <a:rPr lang="en-US" sz="2000" b="1" dirty="0">
                <a:solidFill>
                  <a:srgbClr val="C00000"/>
                </a:solidFill>
                <a:latin typeface="Times New Roman" panose="02020603050405020304" pitchFamily="18" charset="0"/>
                <a:cs typeface="Times New Roman" panose="02020603050405020304" pitchFamily="18" charset="0"/>
              </a:rPr>
              <a:t>Random Forest Algorithm</a:t>
            </a:r>
          </a:p>
          <a:p>
            <a:pPr marL="457200" lvl="0" indent="-330200" algn="l" rtl="0">
              <a:spcBef>
                <a:spcPts val="0"/>
              </a:spcBef>
              <a:spcAft>
                <a:spcPts val="0"/>
              </a:spcAft>
              <a:buSzPts val="1600"/>
              <a:buChar char="●"/>
            </a:pPr>
            <a:endParaRPr lang="en-US" dirty="0"/>
          </a:p>
          <a:p>
            <a:pPr marL="457200" lvl="0" indent="-330200" algn="just" rtl="0">
              <a:lnSpc>
                <a:spcPct val="150000"/>
              </a:lnSpc>
              <a:spcBef>
                <a:spcPts val="0"/>
              </a:spcBef>
              <a:spcAft>
                <a:spcPts val="0"/>
              </a:spcAft>
              <a:buSzPts val="1600"/>
              <a:buChar char="●"/>
            </a:pPr>
            <a:r>
              <a:rPr lang="en-US" sz="1800" dirty="0">
                <a:latin typeface="Times New Roman" panose="02020603050405020304" pitchFamily="18" charset="0"/>
                <a:cs typeface="Times New Roman" panose="02020603050405020304" pitchFamily="18" charset="0"/>
              </a:rPr>
              <a:t>Random Forest algorithm belongs to the supervised learning technique. It can be used for both Classification and Regression problems in ML. </a:t>
            </a:r>
          </a:p>
          <a:p>
            <a:pPr marL="457200" lvl="0" indent="-330200" algn="just" rtl="0">
              <a:lnSpc>
                <a:spcPct val="150000"/>
              </a:lnSpc>
              <a:spcBef>
                <a:spcPts val="0"/>
              </a:spcBef>
              <a:spcAft>
                <a:spcPts val="0"/>
              </a:spcAft>
              <a:buSzPts val="1600"/>
              <a:buChar char="●"/>
            </a:pPr>
            <a:r>
              <a:rPr lang="en-US" sz="1800" dirty="0">
                <a:latin typeface="Times New Roman" panose="02020603050405020304" pitchFamily="18" charset="0"/>
                <a:cs typeface="Times New Roman" panose="02020603050405020304" pitchFamily="18" charset="0"/>
              </a:rPr>
              <a:t>It is based on the concept of ensemble learning, (which is a process of combining multiple classifiers to solve a complex problem and to improve the performance of the model).</a:t>
            </a:r>
          </a:p>
          <a:p>
            <a:pPr marL="457200" lvl="0" indent="-330200" algn="just" rtl="0">
              <a:lnSpc>
                <a:spcPct val="150000"/>
              </a:lnSpc>
              <a:spcBef>
                <a:spcPts val="0"/>
              </a:spcBef>
              <a:spcAft>
                <a:spcPts val="0"/>
              </a:spcAft>
              <a:buSzPts val="1600"/>
              <a:buChar char="●"/>
            </a:pPr>
            <a:r>
              <a:rPr lang="en-US" sz="1800" dirty="0">
                <a:latin typeface="Times New Roman" panose="02020603050405020304" pitchFamily="18" charset="0"/>
                <a:cs typeface="Times New Roman" panose="02020603050405020304" pitchFamily="18" charset="0"/>
              </a:rPr>
              <a:t>Random Forest is a classifier that contains a number of decision trees on various subsets of the given dataset and takes the average to improve the predictive accuracy of that dataset.</a:t>
            </a:r>
          </a:p>
          <a:p>
            <a:pPr marL="457200" lvl="0" indent="-330200" algn="just" rtl="0">
              <a:lnSpc>
                <a:spcPct val="150000"/>
              </a:lnSpc>
              <a:spcBef>
                <a:spcPts val="0"/>
              </a:spcBef>
              <a:spcAft>
                <a:spcPts val="0"/>
              </a:spcAft>
              <a:buSzPts val="1600"/>
              <a:buChar char="●"/>
            </a:pPr>
            <a:r>
              <a:rPr lang="en-US" sz="1800" dirty="0">
                <a:latin typeface="Times New Roman" panose="02020603050405020304" pitchFamily="18" charset="0"/>
                <a:cs typeface="Times New Roman" panose="02020603050405020304" pitchFamily="18" charset="0"/>
              </a:rPr>
              <a:t>Random forest algorithms  have  three main hyper </a:t>
            </a:r>
            <a:r>
              <a:rPr lang="en-US" sz="1800" dirty="0" err="1">
                <a:latin typeface="Times New Roman" panose="02020603050405020304" pitchFamily="18" charset="0"/>
                <a:cs typeface="Times New Roman" panose="02020603050405020304" pitchFamily="18" charset="0"/>
              </a:rPr>
              <a:t>parametres</a:t>
            </a:r>
            <a:r>
              <a:rPr lang="en-US" sz="1800" dirty="0">
                <a:latin typeface="Times New Roman" panose="02020603050405020304" pitchFamily="18" charset="0"/>
                <a:cs typeface="Times New Roman" panose="02020603050405020304" pitchFamily="18" charset="0"/>
              </a:rPr>
              <a:t> , these include node size, number of trees and number of features sampled</a:t>
            </a:r>
            <a:r>
              <a:rPr lang="en-US" sz="1800" dirty="0"/>
              <a:t>.</a:t>
            </a:r>
          </a:p>
          <a:p>
            <a:endParaRPr lang="en-IN" dirty="0"/>
          </a:p>
        </p:txBody>
      </p:sp>
    </p:spTree>
    <p:extLst>
      <p:ext uri="{BB962C8B-B14F-4D97-AF65-F5344CB8AC3E}">
        <p14:creationId xmlns:p14="http://schemas.microsoft.com/office/powerpoint/2010/main" val="19768778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7AFF69B-7C87-AF00-4505-968EBA7ECBD2}"/>
              </a:ext>
            </a:extLst>
          </p:cNvPr>
          <p:cNvSpPr txBox="1"/>
          <p:nvPr/>
        </p:nvSpPr>
        <p:spPr>
          <a:xfrm>
            <a:off x="627529" y="338865"/>
            <a:ext cx="10910047" cy="5316840"/>
          </a:xfrm>
          <a:prstGeom prst="rect">
            <a:avLst/>
          </a:prstGeom>
          <a:noFill/>
        </p:spPr>
        <p:txBody>
          <a:bodyPr wrap="square" rtlCol="0">
            <a:spAutoFit/>
          </a:bodyPr>
          <a:lstStyle/>
          <a:p>
            <a:pPr marL="27432" marR="0" lvl="0" indent="0" algn="ctr" defTabSz="914400" rtl="0" eaLnBrk="1" fontAlgn="auto" latinLnBrk="0" hangingPunct="1">
              <a:lnSpc>
                <a:spcPct val="100000"/>
              </a:lnSpc>
              <a:spcBef>
                <a:spcPts val="600"/>
              </a:spcBef>
              <a:spcAft>
                <a:spcPts val="0"/>
              </a:spcAft>
              <a:buClr>
                <a:schemeClr val="accent1"/>
              </a:buClr>
              <a:buSzPct val="80000"/>
              <a:buFont typeface="Wingdings 2"/>
              <a:buNone/>
              <a:tabLst/>
              <a:defRPr/>
            </a:pPr>
            <a:r>
              <a:rPr lang="en-US" sz="3200" b="1" u="sng" dirty="0">
                <a:solidFill>
                  <a:schemeClr val="accent2"/>
                </a:solidFill>
                <a:latin typeface="Times New Roman" pitchFamily="18" charset="0"/>
                <a:cs typeface="Times New Roman" pitchFamily="18" charset="0"/>
              </a:rPr>
              <a:t>ABSTRACT</a:t>
            </a:r>
          </a:p>
          <a:p>
            <a:pPr marL="27432" marR="0" lvl="0" indent="0" algn="just" defTabSz="914400" rtl="0" eaLnBrk="1" fontAlgn="auto" latinLnBrk="0" hangingPunct="1">
              <a:lnSpc>
                <a:spcPct val="150000"/>
              </a:lnSpc>
              <a:spcBef>
                <a:spcPts val="600"/>
              </a:spcBef>
              <a:spcAft>
                <a:spcPts val="0"/>
              </a:spcAft>
              <a:buClr>
                <a:schemeClr val="accent1"/>
              </a:buClr>
              <a:buSzPct val="80000"/>
              <a:buFont typeface="Wingdings 2"/>
              <a:buNone/>
              <a:tabLst/>
              <a:defRPr/>
            </a:pPr>
            <a:endParaRPr lang="en-US" sz="300" b="1" u="sng" dirty="0">
              <a:solidFill>
                <a:schemeClr val="accent2"/>
              </a:solidFill>
              <a:latin typeface="Times New Roman" pitchFamily="18" charset="0"/>
              <a:cs typeface="Times New Roman" pitchFamily="18" charset="0"/>
            </a:endParaRPr>
          </a:p>
          <a:p>
            <a:pPr marL="27432" marR="0" lvl="0" indent="0" algn="just" defTabSz="914400" rtl="0" eaLnBrk="1" fontAlgn="auto" latinLnBrk="0" hangingPunct="1">
              <a:lnSpc>
                <a:spcPct val="150000"/>
              </a:lnSpc>
              <a:spcBef>
                <a:spcPts val="600"/>
              </a:spcBef>
              <a:spcAft>
                <a:spcPts val="0"/>
              </a:spcAft>
              <a:buClr>
                <a:schemeClr val="accent1"/>
              </a:buClr>
              <a:buSzPct val="80000"/>
              <a:buFont typeface="Wingdings 2"/>
              <a:buNone/>
              <a:tabLst/>
              <a:defRPr/>
            </a:pPr>
            <a:r>
              <a:rPr lang="en-GB" dirty="0">
                <a:latin typeface="Times New Roman" panose="02020603050405020304" pitchFamily="18" charset="0"/>
                <a:cs typeface="Times New Roman" panose="02020603050405020304" pitchFamily="18" charset="0"/>
              </a:rPr>
              <a:t>                 Online learning platforms such as Massive Open Online Course (MOOC), Virtual Learning Environments (VLEs), and Learning Management Systems (LMS) facilitate thousands or even millions of students to learn according to their interests without spatial and temporal constraints. Besides many advantages, online learning platforms face several challenges such as students’ lack of interest, high dropouts, low engagement, students’ self-regulated </a:t>
            </a:r>
            <a:r>
              <a:rPr lang="en-GB" dirty="0" err="1">
                <a:latin typeface="Times New Roman" panose="02020603050405020304" pitchFamily="18" charset="0"/>
                <a:cs typeface="Times New Roman" panose="02020603050405020304" pitchFamily="18" charset="0"/>
              </a:rPr>
              <a:t>behavior</a:t>
            </a:r>
            <a:r>
              <a:rPr lang="en-GB" dirty="0">
                <a:latin typeface="Times New Roman" panose="02020603050405020304" pitchFamily="18" charset="0"/>
                <a:cs typeface="Times New Roman" panose="02020603050405020304" pitchFamily="18" charset="0"/>
              </a:rPr>
              <a:t>, and compelling students to take responsibility for settings their own goals. In this study, we propose a predictive model that </a:t>
            </a:r>
            <a:r>
              <a:rPr lang="en-GB" dirty="0" err="1">
                <a:latin typeface="Times New Roman" panose="02020603050405020304" pitchFamily="18" charset="0"/>
                <a:cs typeface="Times New Roman" panose="02020603050405020304" pitchFamily="18" charset="0"/>
              </a:rPr>
              <a:t>analyzes</a:t>
            </a:r>
            <a:r>
              <a:rPr lang="en-GB" dirty="0">
                <a:latin typeface="Times New Roman" panose="02020603050405020304" pitchFamily="18" charset="0"/>
                <a:cs typeface="Times New Roman" panose="02020603050405020304" pitchFamily="18" charset="0"/>
              </a:rPr>
              <a:t> the problems faced by a </a:t>
            </a:r>
            <a:r>
              <a:rPr lang="en-GB" dirty="0" err="1">
                <a:latin typeface="Times New Roman" panose="02020603050405020304" pitchFamily="18" charset="0"/>
                <a:cs typeface="Times New Roman" panose="02020603050405020304" pitchFamily="18" charset="0"/>
              </a:rPr>
              <a:t>trisk</a:t>
            </a:r>
            <a:r>
              <a:rPr lang="en-GB" dirty="0">
                <a:latin typeface="Times New Roman" panose="02020603050405020304" pitchFamily="18" charset="0"/>
                <a:cs typeface="Times New Roman" panose="02020603050405020304" pitchFamily="18" charset="0"/>
              </a:rPr>
              <a:t> students, subsequently, facilitating instructors for timely intervention to persuade students to increase their study engagements and improve their study performance. The predictive model is trained and tested using various machine learning (ML) to characterize the learning </a:t>
            </a:r>
            <a:r>
              <a:rPr lang="en-GB" dirty="0" err="1">
                <a:latin typeface="Times New Roman" panose="02020603050405020304" pitchFamily="18" charset="0"/>
                <a:cs typeface="Times New Roman" panose="02020603050405020304" pitchFamily="18" charset="0"/>
              </a:rPr>
              <a:t>behavior</a:t>
            </a:r>
            <a:r>
              <a:rPr lang="en-GB" dirty="0">
                <a:latin typeface="Times New Roman" panose="02020603050405020304" pitchFamily="18" charset="0"/>
                <a:cs typeface="Times New Roman" panose="02020603050405020304" pitchFamily="18" charset="0"/>
              </a:rPr>
              <a:t> of students according to their study variables. The predictive model can help instructors in identifying at-risk students early in the course for timely intervention thus avoiding student dropouts.</a:t>
            </a:r>
            <a:endParaRPr lang="en-GB" b="1" u="sng" dirty="0">
              <a:solidFill>
                <a:schemeClr val="accent2"/>
              </a:solidFill>
              <a:latin typeface="Times New Roman" panose="02020603050405020304" pitchFamily="18" charset="0"/>
              <a:cs typeface="Times New Roman" panose="02020603050405020304" pitchFamily="18" charset="0"/>
            </a:endParaRPr>
          </a:p>
          <a:p>
            <a:pPr marL="27432" marR="0" lvl="0" indent="0" algn="just" defTabSz="914400" rtl="0" eaLnBrk="1" fontAlgn="auto" latinLnBrk="0" hangingPunct="1">
              <a:lnSpc>
                <a:spcPct val="100000"/>
              </a:lnSpc>
              <a:spcBef>
                <a:spcPts val="600"/>
              </a:spcBef>
              <a:spcAft>
                <a:spcPts val="0"/>
              </a:spcAft>
              <a:buClr>
                <a:schemeClr val="accent1"/>
              </a:buClr>
              <a:buSzPct val="80000"/>
              <a:buFont typeface="Wingdings 2"/>
              <a:buNone/>
              <a:tabLst/>
              <a:defRPr/>
            </a:pPr>
            <a:endParaRPr kumimoji="0" lang="en-US" b="1" i="0" u="sng" strike="noStrike" kern="1200" cap="none" spc="0" normalizeH="0" baseline="0" noProof="0" dirty="0">
              <a:ln>
                <a:noFill/>
              </a:ln>
              <a:solidFill>
                <a:schemeClr val="accent2"/>
              </a:solidFill>
              <a:effectLst/>
              <a:uLnTx/>
              <a:uFillTx/>
              <a:latin typeface="Times New Roman" panose="02020603050405020304" pitchFamily="18" charset="0"/>
              <a:cs typeface="Times New Roman" pitchFamily="18" charset="0"/>
            </a:endParaRPr>
          </a:p>
        </p:txBody>
      </p:sp>
    </p:spTree>
    <p:extLst>
      <p:ext uri="{BB962C8B-B14F-4D97-AF65-F5344CB8AC3E}">
        <p14:creationId xmlns:p14="http://schemas.microsoft.com/office/powerpoint/2010/main" val="37817602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able&#10;&#10;Description automatically generated">
            <a:extLst>
              <a:ext uri="{FF2B5EF4-FFF2-40B4-BE49-F238E27FC236}">
                <a16:creationId xmlns:a16="http://schemas.microsoft.com/office/drawing/2014/main" id="{2CAAF3BD-9D90-D88F-B165-A6E781E302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1632" y="583917"/>
            <a:ext cx="9395895" cy="4480080"/>
          </a:xfrm>
          <a:prstGeom prst="rect">
            <a:avLst/>
          </a:prstGeom>
        </p:spPr>
      </p:pic>
      <p:sp>
        <p:nvSpPr>
          <p:cNvPr id="5" name="TextBox 4">
            <a:extLst>
              <a:ext uri="{FF2B5EF4-FFF2-40B4-BE49-F238E27FC236}">
                <a16:creationId xmlns:a16="http://schemas.microsoft.com/office/drawing/2014/main" id="{9D4F79D9-48EC-3C4A-E506-AC0E9D9F81DA}"/>
              </a:ext>
            </a:extLst>
          </p:cNvPr>
          <p:cNvSpPr txBox="1"/>
          <p:nvPr/>
        </p:nvSpPr>
        <p:spPr>
          <a:xfrm>
            <a:off x="3480318" y="5299788"/>
            <a:ext cx="3359020" cy="369332"/>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Fig 8 Random Forest</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043798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5B16FA3-2B20-37AC-406E-8AC596CD76A2}"/>
              </a:ext>
            </a:extLst>
          </p:cNvPr>
          <p:cNvPicPr>
            <a:picLocks noChangeAspect="1"/>
          </p:cNvPicPr>
          <p:nvPr/>
        </p:nvPicPr>
        <p:blipFill rotWithShape="1">
          <a:blip r:embed="rId2">
            <a:extLst>
              <a:ext uri="{28A0092B-C50C-407E-A947-70E740481C1C}">
                <a14:useLocalDpi xmlns:a14="http://schemas.microsoft.com/office/drawing/2010/main" val="0"/>
              </a:ext>
            </a:extLst>
          </a:blip>
          <a:srcRect l="1808" t="11496" r="18357" b="1769"/>
          <a:stretch/>
        </p:blipFill>
        <p:spPr>
          <a:xfrm>
            <a:off x="942392" y="849086"/>
            <a:ext cx="9302620" cy="4348065"/>
          </a:xfrm>
          <a:prstGeom prst="rect">
            <a:avLst/>
          </a:prstGeom>
        </p:spPr>
      </p:pic>
      <p:sp>
        <p:nvSpPr>
          <p:cNvPr id="2" name="TextBox 1">
            <a:extLst>
              <a:ext uri="{FF2B5EF4-FFF2-40B4-BE49-F238E27FC236}">
                <a16:creationId xmlns:a16="http://schemas.microsoft.com/office/drawing/2014/main" id="{CFF51B1E-E640-3B67-3002-00C8EA3CD048}"/>
              </a:ext>
            </a:extLst>
          </p:cNvPr>
          <p:cNvSpPr txBox="1"/>
          <p:nvPr/>
        </p:nvSpPr>
        <p:spPr>
          <a:xfrm flipH="1">
            <a:off x="2603241" y="5443639"/>
            <a:ext cx="8098971"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Fig 9 Comparison of Models(Accuracy,precision,recall,f1-score)</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277835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10;&#10;Description automatically generated">
            <a:extLst>
              <a:ext uri="{FF2B5EF4-FFF2-40B4-BE49-F238E27FC236}">
                <a16:creationId xmlns:a16="http://schemas.microsoft.com/office/drawing/2014/main" id="{50A9F0D8-0A67-6FC9-3032-EDEA16E716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7036" y="353397"/>
            <a:ext cx="10157927" cy="4752975"/>
          </a:xfrm>
          <a:prstGeom prst="rect">
            <a:avLst/>
          </a:prstGeom>
        </p:spPr>
      </p:pic>
      <p:sp>
        <p:nvSpPr>
          <p:cNvPr id="7" name="TextBox 6">
            <a:extLst>
              <a:ext uri="{FF2B5EF4-FFF2-40B4-BE49-F238E27FC236}">
                <a16:creationId xmlns:a16="http://schemas.microsoft.com/office/drawing/2014/main" id="{E8113E6C-0F21-64A6-A3EA-67D73B52FCDB}"/>
              </a:ext>
            </a:extLst>
          </p:cNvPr>
          <p:cNvSpPr txBox="1"/>
          <p:nvPr/>
        </p:nvSpPr>
        <p:spPr>
          <a:xfrm>
            <a:off x="4777274" y="5449078"/>
            <a:ext cx="3750906"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Fig 10 Uploading of Data Screen</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880756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9D26FF1A-1679-6FDC-2CB8-0EA1D21971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7583" y="342843"/>
            <a:ext cx="9336833" cy="4565059"/>
          </a:xfrm>
          <a:prstGeom prst="rect">
            <a:avLst/>
          </a:prstGeom>
        </p:spPr>
      </p:pic>
      <p:sp>
        <p:nvSpPr>
          <p:cNvPr id="5" name="TextBox 4">
            <a:extLst>
              <a:ext uri="{FF2B5EF4-FFF2-40B4-BE49-F238E27FC236}">
                <a16:creationId xmlns:a16="http://schemas.microsoft.com/office/drawing/2014/main" id="{C9CC5EEF-661B-E04F-6BE9-1BB4D8AE0B98}"/>
              </a:ext>
            </a:extLst>
          </p:cNvPr>
          <p:cNvSpPr txBox="1"/>
          <p:nvPr/>
        </p:nvSpPr>
        <p:spPr>
          <a:xfrm>
            <a:off x="4654419" y="5131837"/>
            <a:ext cx="2883159"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Fig 11 Output Screen</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13212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6897DA3-B12C-75D4-6ADD-2C0EDB970B2A}"/>
              </a:ext>
            </a:extLst>
          </p:cNvPr>
          <p:cNvSpPr txBox="1"/>
          <p:nvPr/>
        </p:nvSpPr>
        <p:spPr>
          <a:xfrm>
            <a:off x="462987" y="370390"/>
            <a:ext cx="5301205" cy="523220"/>
          </a:xfrm>
          <a:prstGeom prst="rect">
            <a:avLst/>
          </a:prstGeom>
          <a:noFill/>
        </p:spPr>
        <p:txBody>
          <a:bodyPr wrap="square" rtlCol="0">
            <a:spAutoFit/>
          </a:bodyPr>
          <a:lstStyle/>
          <a:p>
            <a:r>
              <a:rPr lang="en-IN" sz="2800" b="1" dirty="0">
                <a:solidFill>
                  <a:srgbClr val="C00000"/>
                </a:solidFill>
                <a:latin typeface="Times New Roman" panose="02020603050405020304" pitchFamily="18" charset="0"/>
                <a:cs typeface="Times New Roman" panose="02020603050405020304" pitchFamily="18" charset="0"/>
              </a:rPr>
              <a:t>CONCLUSION</a:t>
            </a:r>
          </a:p>
        </p:txBody>
      </p:sp>
      <p:sp>
        <p:nvSpPr>
          <p:cNvPr id="3" name="TextBox 2">
            <a:extLst>
              <a:ext uri="{FF2B5EF4-FFF2-40B4-BE49-F238E27FC236}">
                <a16:creationId xmlns:a16="http://schemas.microsoft.com/office/drawing/2014/main" id="{35A23F3F-9A75-312F-CB62-04193E9F69B9}"/>
              </a:ext>
            </a:extLst>
          </p:cNvPr>
          <p:cNvSpPr txBox="1"/>
          <p:nvPr/>
        </p:nvSpPr>
        <p:spPr>
          <a:xfrm>
            <a:off x="324091" y="1078276"/>
            <a:ext cx="11250593" cy="4191981"/>
          </a:xfrm>
          <a:prstGeom prst="rect">
            <a:avLst/>
          </a:prstGeom>
          <a:noFill/>
        </p:spPr>
        <p:txBody>
          <a:bodyPr wrap="square" rtlCol="0">
            <a:spAutoFit/>
          </a:bodyPr>
          <a:lstStyle/>
          <a:p>
            <a:pPr marL="457200" indent="-457200">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The purpose of the study was the prediction of risk of students at different course lengths by machine learning.</a:t>
            </a:r>
          </a:p>
          <a:p>
            <a:pPr marL="457200" indent="-457200">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The study and employed four classification metrics for evaluations. The study showed that there was a significant improvement in the performance of models when they used the clickstream data and assignment scores. </a:t>
            </a:r>
          </a:p>
          <a:p>
            <a:pPr marL="457200" indent="-457200">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Random Forest predictive model (85%) with the highest performance scores selected for predicting student’s performance. </a:t>
            </a:r>
          </a:p>
          <a:p>
            <a:pPr marL="457200" indent="-457200">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Out of many variables clickstream data and assessment scores have the most significant impact on the final result</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557086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B148DD5-D887-D8EB-74E9-9EAE6061112D}"/>
              </a:ext>
            </a:extLst>
          </p:cNvPr>
          <p:cNvSpPr txBox="1"/>
          <p:nvPr/>
        </p:nvSpPr>
        <p:spPr>
          <a:xfrm>
            <a:off x="698241" y="951722"/>
            <a:ext cx="10795518" cy="3231654"/>
          </a:xfrm>
          <a:prstGeom prst="rect">
            <a:avLst/>
          </a:prstGeom>
          <a:noFill/>
        </p:spPr>
        <p:txBody>
          <a:bodyPr wrap="square" rtlCol="0">
            <a:spAutoFit/>
          </a:bodyPr>
          <a:lstStyle/>
          <a:p>
            <a:pPr marL="165100" marR="0">
              <a:spcBef>
                <a:spcPts val="445"/>
              </a:spcBef>
              <a:spcAft>
                <a:spcPts val="0"/>
              </a:spcAft>
            </a:pPr>
            <a:r>
              <a:rPr lang="en-US" sz="2400" b="1" dirty="0">
                <a:solidFill>
                  <a:srgbClr val="C00000"/>
                </a:solidFill>
                <a:effectLst/>
                <a:latin typeface="Times New Roman" panose="02020603050405020304" pitchFamily="18" charset="0"/>
                <a:ea typeface="Times New Roman" panose="02020603050405020304" pitchFamily="18" charset="0"/>
              </a:rPr>
              <a:t>FUTURE WORK</a:t>
            </a:r>
            <a:endParaRPr lang="en-IN" sz="2400" b="1" dirty="0">
              <a:solidFill>
                <a:srgbClr val="C00000"/>
              </a:solidFill>
              <a:effectLst/>
              <a:latin typeface="Times New Roman" panose="02020603050405020304" pitchFamily="18" charset="0"/>
              <a:ea typeface="Times New Roman" panose="02020603050405020304" pitchFamily="18" charset="0"/>
            </a:endParaRPr>
          </a:p>
          <a:p>
            <a:pPr marL="0" marR="0">
              <a:spcBef>
                <a:spcPts val="0"/>
              </a:spcBef>
              <a:spcAft>
                <a:spcPts val="0"/>
              </a:spcAft>
            </a:pPr>
            <a:r>
              <a:rPr lang="en-US" sz="1800" b="1" dirty="0">
                <a:effectLst/>
                <a:latin typeface="Times New Roman" panose="02020603050405020304" pitchFamily="18" charset="0"/>
                <a:ea typeface="Times New Roman" panose="02020603050405020304" pitchFamily="18" charset="0"/>
              </a:rPr>
              <a:t> </a:t>
            </a:r>
            <a:endParaRPr lang="en-IN" sz="1800" dirty="0">
              <a:effectLst/>
              <a:latin typeface="Times New Roman" panose="02020603050405020304" pitchFamily="18" charset="0"/>
              <a:ea typeface="Times New Roman" panose="02020603050405020304" pitchFamily="18" charset="0"/>
            </a:endParaRPr>
          </a:p>
          <a:p>
            <a:pPr marL="285750" marR="0" indent="-285750" algn="just">
              <a:lnSpc>
                <a:spcPct val="200000"/>
              </a:lnSpc>
              <a:spcBef>
                <a:spcPts val="45"/>
              </a:spcBef>
              <a:spcAft>
                <a:spcPts val="0"/>
              </a:spcAft>
              <a:buFont typeface="Arial" panose="020B0604020202020204" pitchFamily="34" charset="0"/>
              <a:buChar char="•"/>
            </a:pPr>
            <a:r>
              <a:rPr lang="en-US" sz="1800" dirty="0">
                <a:effectLst/>
                <a:latin typeface="Times New Roman" panose="02020603050405020304" pitchFamily="18" charset="0"/>
                <a:ea typeface="Times New Roman" panose="02020603050405020304" pitchFamily="18" charset="0"/>
              </a:rPr>
              <a:t>The prediction accuracy of machine learning models can be increased by using</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various</a:t>
            </a:r>
            <a:r>
              <a:rPr lang="en-US" sz="1800" spc="-5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other</a:t>
            </a:r>
            <a:r>
              <a:rPr lang="en-US" sz="1800" spc="-3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algorithms</a:t>
            </a:r>
            <a:r>
              <a:rPr lang="en-US" sz="1800" spc="-5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like</a:t>
            </a:r>
            <a:r>
              <a:rPr lang="en-US" sz="1800" spc="-5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Decision</a:t>
            </a:r>
            <a:r>
              <a:rPr lang="en-US" sz="1800" spc="-5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Tree,</a:t>
            </a:r>
            <a:r>
              <a:rPr lang="en-US" sz="1800" spc="-5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Random</a:t>
            </a:r>
            <a:r>
              <a:rPr lang="en-US" sz="1800" spc="-5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Forest,</a:t>
            </a:r>
            <a:r>
              <a:rPr lang="en-US" sz="1800" spc="-45"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Adaboost</a:t>
            </a:r>
            <a:r>
              <a:rPr lang="en-US" sz="1800" dirty="0">
                <a:effectLst/>
                <a:latin typeface="Times New Roman" panose="02020603050405020304" pitchFamily="18" charset="0"/>
                <a:ea typeface="Times New Roman" panose="02020603050405020304" pitchFamily="18" charset="0"/>
              </a:rPr>
              <a:t>,</a:t>
            </a:r>
            <a:r>
              <a:rPr lang="en-US" sz="1800" spc="-45"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XGBoost</a:t>
            </a:r>
            <a:r>
              <a:rPr lang="en-US" sz="1800" dirty="0">
                <a:effectLst/>
                <a:latin typeface="Times New Roman" panose="02020603050405020304" pitchFamily="18" charset="0"/>
                <a:ea typeface="Times New Roman" panose="02020603050405020304" pitchFamily="18" charset="0"/>
              </a:rPr>
              <a:t>,</a:t>
            </a:r>
            <a:r>
              <a:rPr lang="en-US" sz="1800" spc="-5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SVC,</a:t>
            </a:r>
            <a:r>
              <a:rPr lang="en-US" sz="1800" spc="-5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Naïve</a:t>
            </a:r>
            <a:r>
              <a:rPr lang="en-US" sz="1800" spc="-285" dirty="0">
                <a:effectLst/>
                <a:latin typeface="Times New Roman" panose="02020603050405020304" pitchFamily="18" charset="0"/>
                <a:ea typeface="Times New Roman" panose="02020603050405020304" pitchFamily="18" charset="0"/>
              </a:rPr>
              <a:t> </a:t>
            </a:r>
            <a:r>
              <a:rPr lang="en-US" sz="1800" spc="-5" dirty="0">
                <a:effectLst/>
                <a:latin typeface="Times New Roman" panose="02020603050405020304" pitchFamily="18" charset="0"/>
                <a:ea typeface="Times New Roman" panose="02020603050405020304" pitchFamily="18" charset="0"/>
              </a:rPr>
              <a:t>Bayes,</a:t>
            </a:r>
            <a:r>
              <a:rPr lang="en-US" sz="1800" spc="-50" dirty="0">
                <a:effectLst/>
                <a:latin typeface="Times New Roman" panose="02020603050405020304" pitchFamily="18" charset="0"/>
                <a:ea typeface="Times New Roman" panose="02020603050405020304" pitchFamily="18" charset="0"/>
              </a:rPr>
              <a:t> </a:t>
            </a:r>
            <a:r>
              <a:rPr lang="en-US" sz="1800" spc="-5" dirty="0">
                <a:effectLst/>
                <a:latin typeface="Times New Roman" panose="02020603050405020304" pitchFamily="18" charset="0"/>
                <a:ea typeface="Times New Roman" panose="02020603050405020304" pitchFamily="18" charset="0"/>
              </a:rPr>
              <a:t>KNN,</a:t>
            </a:r>
            <a:r>
              <a:rPr lang="en-US" sz="1800" spc="-5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Logistic</a:t>
            </a:r>
            <a:r>
              <a:rPr lang="en-US" sz="1800" spc="-10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Regression</a:t>
            </a:r>
            <a:r>
              <a:rPr lang="en-US" sz="1800" spc="-15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a</a:t>
            </a:r>
            <a:r>
              <a:rPr lang="en-US" sz="1800" spc="3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and</a:t>
            </a:r>
            <a:r>
              <a:rPr lang="en-US" sz="1800" spc="-100" dirty="0">
                <a:effectLst/>
                <a:latin typeface="Times New Roman" panose="02020603050405020304" pitchFamily="18" charset="0"/>
                <a:ea typeface="Times New Roman" panose="02020603050405020304" pitchFamily="18" charset="0"/>
              </a:rPr>
              <a:t> </a:t>
            </a:r>
            <a:r>
              <a:rPr lang="en-US" sz="1800" spc="-4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deep</a:t>
            </a:r>
            <a:r>
              <a:rPr lang="en-US" sz="1800" spc="-5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learning</a:t>
            </a:r>
            <a:r>
              <a:rPr lang="en-US" sz="1800" spc="-11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methods.</a:t>
            </a:r>
            <a:endParaRPr lang="en-IN" dirty="0">
              <a:latin typeface="Times New Roman" panose="02020603050405020304" pitchFamily="18" charset="0"/>
              <a:ea typeface="Times New Roman" panose="02020603050405020304" pitchFamily="18" charset="0"/>
            </a:endParaRPr>
          </a:p>
          <a:p>
            <a:pPr marL="285750" marR="0" indent="-285750">
              <a:lnSpc>
                <a:spcPct val="200000"/>
              </a:lnSpc>
              <a:spcBef>
                <a:spcPts val="45"/>
              </a:spcBef>
              <a:spcAft>
                <a:spcPts val="0"/>
              </a:spcAft>
              <a:buFont typeface="Arial" panose="020B0604020202020204" pitchFamily="34" charset="0"/>
              <a:buChar char="•"/>
            </a:pPr>
            <a:r>
              <a:rPr lang="en-US" sz="1800" dirty="0">
                <a:effectLst/>
                <a:latin typeface="Times New Roman" panose="02020603050405020304" pitchFamily="18" charset="0"/>
                <a:ea typeface="Times New Roman" panose="02020603050405020304" pitchFamily="18" charset="0"/>
              </a:rPr>
              <a:t>This</a:t>
            </a:r>
            <a:r>
              <a:rPr lang="en-US" sz="1800" spc="-4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can</a:t>
            </a:r>
            <a:r>
              <a:rPr lang="en-US" sz="1800" spc="-4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be</a:t>
            </a:r>
            <a:r>
              <a:rPr lang="en-US" sz="1800" spc="-5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made</a:t>
            </a:r>
            <a:r>
              <a:rPr lang="en-US" sz="1800" spc="-4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into</a:t>
            </a:r>
            <a:r>
              <a:rPr lang="en-US" sz="1800" spc="-4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mobile</a:t>
            </a:r>
            <a:r>
              <a:rPr lang="en-US" sz="1800" spc="-5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application</a:t>
            </a:r>
            <a:r>
              <a:rPr lang="en-US" sz="1800" spc="-4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so</a:t>
            </a:r>
            <a:r>
              <a:rPr lang="en-US" sz="1800" spc="-4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that</a:t>
            </a:r>
            <a:r>
              <a:rPr lang="en-US" sz="1800" spc="-4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students</a:t>
            </a:r>
            <a:r>
              <a:rPr lang="en-US" sz="1800" spc="-4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can</a:t>
            </a:r>
            <a:r>
              <a:rPr lang="en-US" sz="1800" spc="-4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track</a:t>
            </a:r>
            <a:r>
              <a:rPr lang="en-US" sz="1800" spc="-4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their</a:t>
            </a:r>
            <a:r>
              <a:rPr lang="en-US" sz="1800" spc="-4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performance</a:t>
            </a:r>
            <a:r>
              <a:rPr lang="en-US" sz="1800" spc="-28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and</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improve</a:t>
            </a:r>
            <a:r>
              <a:rPr lang="en-US" sz="1800" spc="-13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their</a:t>
            </a:r>
            <a:r>
              <a:rPr lang="en-US" sz="1800" spc="-4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scores.</a:t>
            </a:r>
            <a:endParaRPr lang="en-IN" sz="1800" dirty="0">
              <a:effectLst/>
              <a:latin typeface="Times New Roman" panose="02020603050405020304" pitchFamily="18" charset="0"/>
              <a:ea typeface="Times New Roman" panose="02020603050405020304" pitchFamily="18" charset="0"/>
            </a:endParaRPr>
          </a:p>
          <a:p>
            <a:endParaRPr lang="en-IN" dirty="0"/>
          </a:p>
        </p:txBody>
      </p:sp>
    </p:spTree>
    <p:extLst>
      <p:ext uri="{BB962C8B-B14F-4D97-AF65-F5344CB8AC3E}">
        <p14:creationId xmlns:p14="http://schemas.microsoft.com/office/powerpoint/2010/main" val="8538202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a:extLst>
              <a:ext uri="{FF2B5EF4-FFF2-40B4-BE49-F238E27FC236}">
                <a16:creationId xmlns:a16="http://schemas.microsoft.com/office/drawing/2014/main" id="{731875DD-E43F-E3D8-2002-50448120B35B}"/>
              </a:ext>
            </a:extLst>
          </p:cNvPr>
          <p:cNvGraphicFramePr/>
          <p:nvPr>
            <p:extLst>
              <p:ext uri="{D42A27DB-BD31-4B8C-83A1-F6EECF244321}">
                <p14:modId xmlns:p14="http://schemas.microsoft.com/office/powerpoint/2010/main" val="3141957996"/>
              </p:ext>
            </p:extLst>
          </p:nvPr>
        </p:nvGraphicFramePr>
        <p:xfrm>
          <a:off x="1337911" y="1847461"/>
          <a:ext cx="8893743" cy="28271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603195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3CF21EE-487F-F394-8871-D39A4D480EBC}"/>
              </a:ext>
            </a:extLst>
          </p:cNvPr>
          <p:cNvSpPr txBox="1"/>
          <p:nvPr/>
        </p:nvSpPr>
        <p:spPr>
          <a:xfrm>
            <a:off x="650240" y="2062480"/>
            <a:ext cx="8363131" cy="3323987"/>
          </a:xfrm>
          <a:prstGeom prst="rect">
            <a:avLst/>
          </a:prstGeom>
          <a:noFill/>
        </p:spPr>
        <p:txBody>
          <a:bodyPr wrap="square" rtlCol="0">
            <a:spAutoFit/>
          </a:bodyPr>
          <a:lstStyle/>
          <a:p>
            <a:pPr marL="457200" indent="-457200">
              <a:lnSpc>
                <a:spcPct val="150000"/>
              </a:lnSpc>
              <a:buFont typeface="Wingdings" panose="05000000000000000000" pitchFamily="2" charset="2"/>
              <a:buChar char="Ø"/>
            </a:pPr>
            <a:r>
              <a:rPr lang="en-IN" sz="3200" dirty="0">
                <a:latin typeface="Times New Roman" panose="02020603050405020304" pitchFamily="18" charset="0"/>
                <a:cs typeface="Times New Roman" panose="02020603050405020304" pitchFamily="18" charset="0"/>
              </a:rPr>
              <a:t>Introduction </a:t>
            </a:r>
          </a:p>
          <a:p>
            <a:pPr marL="457200" indent="-457200">
              <a:lnSpc>
                <a:spcPct val="150000"/>
              </a:lnSpc>
              <a:buFont typeface="Wingdings" panose="05000000000000000000" pitchFamily="2" charset="2"/>
              <a:buChar char="Ø"/>
            </a:pPr>
            <a:r>
              <a:rPr lang="en-IN" sz="3200" dirty="0">
                <a:latin typeface="Times New Roman" panose="02020603050405020304" pitchFamily="18" charset="0"/>
                <a:cs typeface="Times New Roman" panose="02020603050405020304" pitchFamily="18" charset="0"/>
              </a:rPr>
              <a:t>Requirements</a:t>
            </a:r>
          </a:p>
          <a:p>
            <a:pPr marL="457200" indent="-457200">
              <a:lnSpc>
                <a:spcPct val="150000"/>
              </a:lnSpc>
              <a:buFont typeface="Wingdings" panose="05000000000000000000" pitchFamily="2" charset="2"/>
              <a:buChar char="Ø"/>
            </a:pPr>
            <a:r>
              <a:rPr lang="en-IN" sz="3200" dirty="0">
                <a:latin typeface="Times New Roman" panose="02020603050405020304" pitchFamily="18" charset="0"/>
                <a:cs typeface="Times New Roman" panose="02020603050405020304" pitchFamily="18" charset="0"/>
              </a:rPr>
              <a:t>Proposed System</a:t>
            </a:r>
          </a:p>
          <a:p>
            <a:pPr marL="457200" indent="-457200">
              <a:lnSpc>
                <a:spcPct val="150000"/>
              </a:lnSpc>
              <a:buFont typeface="Wingdings" panose="05000000000000000000" pitchFamily="2" charset="2"/>
              <a:buChar char="Ø"/>
            </a:pPr>
            <a:r>
              <a:rPr lang="en-IN" sz="3200" dirty="0">
                <a:latin typeface="Times New Roman" panose="02020603050405020304" pitchFamily="18" charset="0"/>
                <a:cs typeface="Times New Roman" panose="02020603050405020304" pitchFamily="18" charset="0"/>
              </a:rPr>
              <a:t>Conclusion</a:t>
            </a:r>
          </a:p>
          <a:p>
            <a:endParaRPr lang="en-IN" dirty="0"/>
          </a:p>
        </p:txBody>
      </p:sp>
      <p:sp>
        <p:nvSpPr>
          <p:cNvPr id="6" name="TextBox 5">
            <a:extLst>
              <a:ext uri="{FF2B5EF4-FFF2-40B4-BE49-F238E27FC236}">
                <a16:creationId xmlns:a16="http://schemas.microsoft.com/office/drawing/2014/main" id="{FC378CA1-61E1-0390-E67F-3D72F39A4A04}"/>
              </a:ext>
            </a:extLst>
          </p:cNvPr>
          <p:cNvSpPr txBox="1"/>
          <p:nvPr/>
        </p:nvSpPr>
        <p:spPr>
          <a:xfrm>
            <a:off x="774441" y="1194318"/>
            <a:ext cx="4833257" cy="646331"/>
          </a:xfrm>
          <a:prstGeom prst="rect">
            <a:avLst/>
          </a:prstGeom>
          <a:noFill/>
        </p:spPr>
        <p:txBody>
          <a:bodyPr wrap="square" rtlCol="0">
            <a:spAutoFit/>
          </a:bodyPr>
          <a:lstStyle/>
          <a:p>
            <a:r>
              <a:rPr lang="en-IN" sz="3600" dirty="0">
                <a:solidFill>
                  <a:srgbClr val="C00000"/>
                </a:solidFill>
                <a:latin typeface="Times New Roman" panose="02020603050405020304" pitchFamily="18" charset="0"/>
                <a:cs typeface="Times New Roman" panose="02020603050405020304" pitchFamily="18" charset="0"/>
              </a:rPr>
              <a:t>CONTENT</a:t>
            </a:r>
          </a:p>
        </p:txBody>
      </p:sp>
    </p:spTree>
    <p:extLst>
      <p:ext uri="{BB962C8B-B14F-4D97-AF65-F5344CB8AC3E}">
        <p14:creationId xmlns:p14="http://schemas.microsoft.com/office/powerpoint/2010/main" val="14390706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31D8103-AB80-B133-EF71-38D2DD9D5BD7}"/>
              </a:ext>
            </a:extLst>
          </p:cNvPr>
          <p:cNvSpPr txBox="1"/>
          <p:nvPr/>
        </p:nvSpPr>
        <p:spPr>
          <a:xfrm>
            <a:off x="286870" y="561976"/>
            <a:ext cx="11057405" cy="5724644"/>
          </a:xfrm>
          <a:prstGeom prst="rect">
            <a:avLst/>
          </a:prstGeom>
          <a:noFill/>
        </p:spPr>
        <p:txBody>
          <a:bodyPr wrap="square" rtlCol="0">
            <a:spAutoFit/>
          </a:bodyPr>
          <a:lstStyle/>
          <a:p>
            <a:r>
              <a:rPr lang="en-GB" sz="2800" dirty="0">
                <a:solidFill>
                  <a:srgbClr val="0070C0"/>
                </a:solidFill>
                <a:latin typeface="Times New Roman" panose="02020603050405020304" pitchFamily="18" charset="0"/>
                <a:cs typeface="Times New Roman" panose="02020603050405020304" pitchFamily="18" charset="0"/>
              </a:rPr>
              <a:t>                                          </a:t>
            </a:r>
            <a:r>
              <a:rPr lang="en-GB" sz="2800" dirty="0">
                <a:solidFill>
                  <a:srgbClr val="C00000"/>
                </a:solidFill>
                <a:latin typeface="Times New Roman" panose="02020603050405020304" pitchFamily="18" charset="0"/>
                <a:cs typeface="Times New Roman" panose="02020603050405020304" pitchFamily="18" charset="0"/>
              </a:rPr>
              <a:t>INTRODUCTION </a:t>
            </a:r>
            <a:endParaRPr lang="en-GB" sz="200" dirty="0">
              <a:solidFill>
                <a:srgbClr val="C00000"/>
              </a:solidFill>
              <a:latin typeface="Times New Roman" panose="02020603050405020304" pitchFamily="18" charset="0"/>
              <a:cs typeface="Times New Roman" panose="02020603050405020304" pitchFamily="18" charset="0"/>
            </a:endParaRPr>
          </a:p>
          <a:p>
            <a:endParaRPr lang="en-GB" sz="200" dirty="0">
              <a:latin typeface="Times New Roman" panose="02020603050405020304" pitchFamily="18" charset="0"/>
              <a:cs typeface="Times New Roman" panose="02020603050405020304" pitchFamily="18" charset="0"/>
            </a:endParaRPr>
          </a:p>
          <a:p>
            <a:endParaRPr lang="en-GB" sz="200" dirty="0">
              <a:latin typeface="Times New Roman" panose="02020603050405020304" pitchFamily="18" charset="0"/>
              <a:cs typeface="Times New Roman" panose="02020603050405020304" pitchFamily="18" charset="0"/>
            </a:endParaRPr>
          </a:p>
          <a:p>
            <a:endParaRPr lang="en-GB" sz="200" dirty="0">
              <a:latin typeface="Times New Roman" panose="02020603050405020304" pitchFamily="18" charset="0"/>
              <a:cs typeface="Times New Roman" panose="02020603050405020304" pitchFamily="18" charset="0"/>
            </a:endParaRPr>
          </a:p>
          <a:p>
            <a:endParaRPr lang="en-GB" sz="200" dirty="0">
              <a:latin typeface="Times New Roman" panose="02020603050405020304" pitchFamily="18" charset="0"/>
              <a:cs typeface="Times New Roman" panose="02020603050405020304" pitchFamily="18" charset="0"/>
            </a:endParaRPr>
          </a:p>
          <a:p>
            <a:endParaRPr lang="en-GB" sz="200" dirty="0">
              <a:latin typeface="Times New Roman" panose="02020603050405020304" pitchFamily="18" charset="0"/>
              <a:cs typeface="Times New Roman" panose="02020603050405020304" pitchFamily="18" charset="0"/>
            </a:endParaRPr>
          </a:p>
          <a:p>
            <a:endParaRPr lang="en-GB" sz="200" dirty="0">
              <a:latin typeface="Times New Roman" panose="02020603050405020304" pitchFamily="18" charset="0"/>
              <a:cs typeface="Times New Roman" panose="02020603050405020304" pitchFamily="18" charset="0"/>
            </a:endParaRPr>
          </a:p>
          <a:p>
            <a:endParaRPr lang="en-GB" sz="200" dirty="0">
              <a:latin typeface="Times New Roman" panose="02020603050405020304" pitchFamily="18" charset="0"/>
              <a:cs typeface="Times New Roman" panose="02020603050405020304" pitchFamily="18" charset="0"/>
            </a:endParaRPr>
          </a:p>
          <a:p>
            <a:endParaRPr lang="en-GB" sz="200" dirty="0">
              <a:latin typeface="Times New Roman" panose="02020603050405020304" pitchFamily="18" charset="0"/>
              <a:cs typeface="Times New Roman" panose="02020603050405020304" pitchFamily="18" charset="0"/>
            </a:endParaRPr>
          </a:p>
          <a:p>
            <a:endParaRPr lang="en-GB" sz="200" dirty="0">
              <a:latin typeface="Times New Roman" panose="02020603050405020304" pitchFamily="18" charset="0"/>
              <a:cs typeface="Times New Roman" panose="02020603050405020304" pitchFamily="18" charset="0"/>
            </a:endParaRPr>
          </a:p>
          <a:p>
            <a:pPr marL="342900" indent="-342900" algn="just">
              <a:lnSpc>
                <a:spcPct val="150000"/>
              </a:lnSpc>
              <a:buFont typeface="Wingdings" panose="05000000000000000000" pitchFamily="2" charset="2"/>
              <a:buChar char="Ø"/>
            </a:pPr>
            <a:r>
              <a:rPr lang="en-US" sz="2000" dirty="0">
                <a:latin typeface="Times New Roman"/>
                <a:ea typeface="Times New Roman"/>
                <a:cs typeface="Times New Roman"/>
                <a:sym typeface="Times New Roman"/>
              </a:rPr>
              <a:t>The advancement of technology in online learning platforms made access to education easy and affordable.</a:t>
            </a:r>
          </a:p>
          <a:p>
            <a:pPr marL="342900" indent="-342900" algn="just">
              <a:lnSpc>
                <a:spcPct val="150000"/>
              </a:lnSpc>
              <a:buFont typeface="Wingdings" panose="05000000000000000000" pitchFamily="2" charset="2"/>
              <a:buChar char="Ø"/>
            </a:pPr>
            <a:r>
              <a:rPr lang="en-US" sz="2000" dirty="0">
                <a:latin typeface="Times New Roman"/>
                <a:ea typeface="Times New Roman"/>
                <a:cs typeface="Times New Roman"/>
                <a:sym typeface="Times New Roman"/>
              </a:rPr>
              <a:t>Earlier the data is generated from online learning platforms is stored in the database record that can help instructors to know the performance of students in the future</a:t>
            </a:r>
            <a:endParaRPr lang="en-GB" sz="2000" dirty="0">
              <a:latin typeface="Times New Roman" panose="02020603050405020304" pitchFamily="18" charset="0"/>
              <a:ea typeface="Times New Roman"/>
              <a:cs typeface="Times New Roman" panose="02020603050405020304" pitchFamily="18" charset="0"/>
              <a:sym typeface="Times New Roman"/>
            </a:endParaRPr>
          </a:p>
          <a:p>
            <a:pPr marL="342900" indent="-342900" algn="just">
              <a:lnSpc>
                <a:spcPct val="150000"/>
              </a:lnSpc>
              <a:buFont typeface="Wingdings" panose="05000000000000000000" pitchFamily="2" charset="2"/>
              <a:buChar char="Ø"/>
            </a:pPr>
            <a:r>
              <a:rPr lang="en-US" sz="2000" dirty="0">
                <a:latin typeface="Times New Roman"/>
                <a:ea typeface="Times New Roman"/>
                <a:cs typeface="Times New Roman"/>
                <a:sym typeface="Times New Roman"/>
              </a:rPr>
              <a:t>The Challenging task is to predicate the learning behavior of performance at an early stage by analyzing the data.</a:t>
            </a:r>
          </a:p>
          <a:p>
            <a:pPr marL="342900" indent="-342900" algn="just">
              <a:lnSpc>
                <a:spcPct val="150000"/>
              </a:lnSpc>
              <a:buFont typeface="Wingdings" panose="05000000000000000000" pitchFamily="2" charset="2"/>
              <a:buChar char="Ø"/>
            </a:pPr>
            <a:r>
              <a:rPr lang="en-US" sz="2000" dirty="0">
                <a:latin typeface="Times New Roman"/>
                <a:ea typeface="Times New Roman"/>
                <a:cs typeface="Times New Roman"/>
                <a:sym typeface="Times New Roman"/>
              </a:rPr>
              <a:t>Predictive model presents the students that are likely to quit their study and facilitating instructors to come up with preventive measures before dropout behavior occurs.</a:t>
            </a:r>
          </a:p>
          <a:p>
            <a:pPr marL="342900" indent="-342900" algn="just">
              <a:lnSpc>
                <a:spcPct val="150000"/>
              </a:lnSpc>
              <a:buFont typeface="Wingdings" panose="05000000000000000000" pitchFamily="2" charset="2"/>
              <a:buChar char="Ø"/>
            </a:pPr>
            <a:r>
              <a:rPr lang="en-US" sz="2000" dirty="0">
                <a:latin typeface="Times New Roman"/>
                <a:ea typeface="Times New Roman"/>
                <a:cs typeface="Times New Roman"/>
                <a:sym typeface="Times New Roman"/>
              </a:rPr>
              <a:t>By the emergence of ML </a:t>
            </a:r>
            <a:r>
              <a:rPr lang="en-US" sz="2000" dirty="0" err="1">
                <a:latin typeface="Times New Roman"/>
                <a:ea typeface="Times New Roman"/>
                <a:cs typeface="Times New Roman"/>
                <a:sym typeface="Times New Roman"/>
              </a:rPr>
              <a:t>techniques,researchers</a:t>
            </a:r>
            <a:r>
              <a:rPr lang="en-US" sz="2000" dirty="0">
                <a:latin typeface="Times New Roman"/>
                <a:ea typeface="Times New Roman"/>
                <a:cs typeface="Times New Roman"/>
                <a:sym typeface="Times New Roman"/>
              </a:rPr>
              <a:t> study different variables that significantly affect the students dropout.</a:t>
            </a:r>
          </a:p>
          <a:p>
            <a:pPr algn="just"/>
            <a:endParaRPr lang="en-GB"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18729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E25A2E7-44FC-D7B7-48C7-5095C41E813F}"/>
              </a:ext>
            </a:extLst>
          </p:cNvPr>
          <p:cNvSpPr txBox="1"/>
          <p:nvPr/>
        </p:nvSpPr>
        <p:spPr>
          <a:xfrm>
            <a:off x="335902" y="219544"/>
            <a:ext cx="10578353" cy="5262979"/>
          </a:xfrm>
          <a:prstGeom prst="rect">
            <a:avLst/>
          </a:prstGeom>
          <a:noFill/>
        </p:spPr>
        <p:txBody>
          <a:bodyPr wrap="square" rtlCol="0">
            <a:spAutoFit/>
          </a:bodyPr>
          <a:lstStyle/>
          <a:p>
            <a:pPr algn="just"/>
            <a:r>
              <a:rPr lang="en-IN" sz="2400" b="1" dirty="0">
                <a:latin typeface="Times New Roman" panose="02020603050405020304" pitchFamily="18" charset="0"/>
                <a:cs typeface="Times New Roman" panose="02020603050405020304" pitchFamily="18" charset="0"/>
              </a:rPr>
              <a:t> </a:t>
            </a:r>
          </a:p>
          <a:p>
            <a:pPr algn="just"/>
            <a:r>
              <a:rPr lang="en-IN" sz="2400" b="1" dirty="0">
                <a:latin typeface="Times New Roman" panose="02020603050405020304" pitchFamily="18" charset="0"/>
                <a:cs typeface="Times New Roman" panose="02020603050405020304" pitchFamily="18" charset="0"/>
              </a:rPr>
              <a:t>        </a:t>
            </a:r>
            <a:r>
              <a:rPr lang="en-IN" sz="2400" b="1" dirty="0">
                <a:solidFill>
                  <a:srgbClr val="C00000"/>
                </a:solidFill>
                <a:latin typeface="Times New Roman" panose="02020603050405020304" pitchFamily="18" charset="0"/>
                <a:cs typeface="Times New Roman" panose="02020603050405020304" pitchFamily="18" charset="0"/>
              </a:rPr>
              <a:t>Software Requirements</a:t>
            </a:r>
            <a:r>
              <a:rPr lang="en-IN" sz="2400" dirty="0">
                <a:solidFill>
                  <a:srgbClr val="C00000"/>
                </a:solidFill>
                <a:latin typeface="Times New Roman" panose="02020603050405020304" pitchFamily="18" charset="0"/>
                <a:cs typeface="Times New Roman" panose="02020603050405020304" pitchFamily="18" charset="0"/>
              </a:rPr>
              <a:t> </a:t>
            </a:r>
            <a:endParaRPr lang="en-IN" sz="2400" b="1" dirty="0">
              <a:solidFill>
                <a:srgbClr val="C00000"/>
              </a:solidFill>
              <a:latin typeface="Times New Roman" panose="02020603050405020304" pitchFamily="18" charset="0"/>
              <a:cs typeface="Times New Roman" panose="02020603050405020304" pitchFamily="18" charset="0"/>
            </a:endParaRPr>
          </a:p>
          <a:p>
            <a:pPr algn="just"/>
            <a:endParaRPr lang="en-IN" sz="2400" b="1" dirty="0">
              <a:latin typeface="Times New Roman" panose="02020603050405020304" pitchFamily="18" charset="0"/>
              <a:cs typeface="Times New Roman" panose="02020603050405020304" pitchFamily="18" charset="0"/>
            </a:endParaRPr>
          </a:p>
          <a:p>
            <a:pPr marL="1257300" lvl="2" indent="-342900" algn="just">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 Browser        : Any latest browser like Chrome Operating</a:t>
            </a:r>
          </a:p>
          <a:p>
            <a:pPr marL="1257300" lvl="2" indent="-342900" algn="just">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 System          : Window 10</a:t>
            </a:r>
          </a:p>
          <a:p>
            <a:pPr marL="1257300" lvl="2" indent="-342900" algn="just">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 Language      : Python</a:t>
            </a:r>
          </a:p>
          <a:p>
            <a:pPr marL="1257300" lvl="2" indent="-342900" algn="just">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 Platform        : </a:t>
            </a:r>
            <a:r>
              <a:rPr lang="en-IN" sz="2400" dirty="0" err="1">
                <a:latin typeface="Times New Roman" panose="02020603050405020304" pitchFamily="18" charset="0"/>
                <a:cs typeface="Times New Roman" panose="02020603050405020304" pitchFamily="18" charset="0"/>
              </a:rPr>
              <a:t>GoogleCOLAB</a:t>
            </a:r>
            <a:endParaRPr lang="en-IN" sz="2400" dirty="0">
              <a:latin typeface="Times New Roman" panose="02020603050405020304" pitchFamily="18" charset="0"/>
              <a:cs typeface="Times New Roman" panose="02020603050405020304" pitchFamily="18" charset="0"/>
            </a:endParaRPr>
          </a:p>
          <a:p>
            <a:pPr marL="800100" lvl="1" indent="-342900" algn="just">
              <a:buFont typeface="Arial" panose="020B0604020202020204" pitchFamily="34" charset="0"/>
              <a:buChar char="•"/>
            </a:pPr>
            <a:endParaRPr lang="en-IN" sz="2400" dirty="0">
              <a:latin typeface="Times New Roman" panose="02020603050405020304" pitchFamily="18" charset="0"/>
              <a:cs typeface="Times New Roman" panose="02020603050405020304" pitchFamily="18" charset="0"/>
            </a:endParaRPr>
          </a:p>
          <a:p>
            <a:pPr lvl="1" algn="just"/>
            <a:r>
              <a:rPr lang="en-IN" sz="2400" b="1" dirty="0">
                <a:latin typeface="Times New Roman" panose="02020603050405020304" pitchFamily="18" charset="0"/>
                <a:cs typeface="Times New Roman" panose="02020603050405020304" pitchFamily="18" charset="0"/>
              </a:rPr>
              <a:t> </a:t>
            </a:r>
            <a:r>
              <a:rPr lang="en-IN" sz="2400" b="1" dirty="0">
                <a:solidFill>
                  <a:srgbClr val="C00000"/>
                </a:solidFill>
                <a:latin typeface="Times New Roman" panose="02020603050405020304" pitchFamily="18" charset="0"/>
                <a:cs typeface="Times New Roman" panose="02020603050405020304" pitchFamily="18" charset="0"/>
              </a:rPr>
              <a:t>Hardware Requirements </a:t>
            </a:r>
          </a:p>
          <a:p>
            <a:pPr marL="800100" lvl="1" indent="-342900" algn="just">
              <a:buFont typeface="Arial" panose="020B0604020202020204" pitchFamily="34" charset="0"/>
              <a:buChar char="•"/>
            </a:pPr>
            <a:endParaRPr lang="en-IN" sz="2400" b="1" dirty="0">
              <a:latin typeface="Times New Roman" panose="02020603050405020304" pitchFamily="18" charset="0"/>
              <a:cs typeface="Times New Roman" panose="02020603050405020304" pitchFamily="18" charset="0"/>
            </a:endParaRPr>
          </a:p>
          <a:p>
            <a:pPr marL="1257300" lvl="2" indent="-342900" algn="just">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Processor       : </a:t>
            </a:r>
            <a:r>
              <a:rPr lang="pt-BR" sz="2400" dirty="0">
                <a:latin typeface="Times New Roman" panose="02020603050405020304" pitchFamily="18" charset="0"/>
                <a:cs typeface="Times New Roman" panose="02020603050405020304" pitchFamily="18" charset="0"/>
              </a:rPr>
              <a:t> Intel(R) Core™2 i7-5500U CPU @2.50GHz</a:t>
            </a:r>
            <a:endParaRPr lang="en-IN" sz="2400" dirty="0">
              <a:latin typeface="Times New Roman" panose="02020603050405020304" pitchFamily="18" charset="0"/>
              <a:cs typeface="Times New Roman" panose="02020603050405020304" pitchFamily="18" charset="0"/>
            </a:endParaRPr>
          </a:p>
          <a:p>
            <a:pPr marL="1257300" lvl="2" indent="-342900" algn="just">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Speed             : 2.4GH</a:t>
            </a:r>
            <a:r>
              <a:rPr lang="en-IN" dirty="0">
                <a:latin typeface="Times New Roman" panose="02020603050405020304" pitchFamily="18" charset="0"/>
                <a:cs typeface="Times New Roman" panose="02020603050405020304" pitchFamily="18" charset="0"/>
              </a:rPr>
              <a:t>Z</a:t>
            </a:r>
          </a:p>
          <a:p>
            <a:pPr marL="1257300" lvl="2" indent="-342900" algn="just">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RAM             : 8GB</a:t>
            </a:r>
          </a:p>
          <a:p>
            <a:pPr marL="1257300" lvl="2" indent="-342900" algn="just">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System Type  : 64-bit operating system, x64-based processor</a:t>
            </a:r>
          </a:p>
        </p:txBody>
      </p:sp>
    </p:spTree>
    <p:extLst>
      <p:ext uri="{BB962C8B-B14F-4D97-AF65-F5344CB8AC3E}">
        <p14:creationId xmlns:p14="http://schemas.microsoft.com/office/powerpoint/2010/main" val="33660241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68D3433-FF3C-0B90-7CE2-85FC579B1FDA}"/>
              </a:ext>
            </a:extLst>
          </p:cNvPr>
          <p:cNvSpPr txBox="1"/>
          <p:nvPr/>
        </p:nvSpPr>
        <p:spPr>
          <a:xfrm flipH="1">
            <a:off x="410546" y="333248"/>
            <a:ext cx="10888825" cy="877163"/>
          </a:xfrm>
          <a:prstGeom prst="rect">
            <a:avLst/>
          </a:prstGeom>
          <a:noFill/>
        </p:spPr>
        <p:txBody>
          <a:bodyPr wrap="square" rtlCol="0">
            <a:spAutoFit/>
          </a:bodyPr>
          <a:lstStyle/>
          <a:p>
            <a:pPr algn="ctr"/>
            <a:r>
              <a:rPr lang="en-IN" sz="3600" dirty="0">
                <a:solidFill>
                  <a:srgbClr val="C00000"/>
                </a:solidFill>
                <a:latin typeface="Times New Roman" panose="02020603050405020304" pitchFamily="18" charset="0"/>
                <a:cs typeface="Times New Roman" panose="02020603050405020304" pitchFamily="18" charset="0"/>
              </a:rPr>
              <a:t>PROPOSED SYSTEM</a:t>
            </a:r>
            <a:endParaRPr lang="en-IN" sz="500" dirty="0">
              <a:solidFill>
                <a:srgbClr val="C00000"/>
              </a:solidFill>
              <a:latin typeface="Times New Roman" panose="02020603050405020304" pitchFamily="18" charset="0"/>
              <a:cs typeface="Times New Roman" panose="02020603050405020304" pitchFamily="18" charset="0"/>
            </a:endParaRPr>
          </a:p>
          <a:p>
            <a:pPr algn="ctr"/>
            <a:endParaRPr lang="en-IN" sz="500" dirty="0">
              <a:solidFill>
                <a:srgbClr val="C00000"/>
              </a:solidFill>
              <a:latin typeface="Times New Roman" panose="02020603050405020304" pitchFamily="18" charset="0"/>
              <a:cs typeface="Times New Roman" panose="02020603050405020304" pitchFamily="18" charset="0"/>
            </a:endParaRPr>
          </a:p>
          <a:p>
            <a:pPr algn="ctr"/>
            <a:endParaRPr lang="en-IN" sz="500" dirty="0">
              <a:solidFill>
                <a:srgbClr val="C00000"/>
              </a:solidFill>
              <a:latin typeface="Times New Roman" panose="02020603050405020304" pitchFamily="18" charset="0"/>
              <a:cs typeface="Times New Roman" panose="02020603050405020304" pitchFamily="18" charset="0"/>
            </a:endParaRPr>
          </a:p>
          <a:p>
            <a:pPr algn="ctr"/>
            <a:endParaRPr lang="en-IN" sz="500" dirty="0">
              <a:solidFill>
                <a:srgbClr val="C00000"/>
              </a:solidFill>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11CEAFC0-14CF-E809-D2F5-B9274552D170}"/>
              </a:ext>
            </a:extLst>
          </p:cNvPr>
          <p:cNvSpPr txBox="1"/>
          <p:nvPr/>
        </p:nvSpPr>
        <p:spPr>
          <a:xfrm>
            <a:off x="410546" y="923731"/>
            <a:ext cx="10758195" cy="5162439"/>
          </a:xfrm>
          <a:prstGeom prst="rect">
            <a:avLst/>
          </a:prstGeom>
          <a:noFill/>
        </p:spPr>
        <p:txBody>
          <a:bodyPr wrap="square" rtlCol="0">
            <a:spAutoFit/>
          </a:bodyPr>
          <a:lstStyle/>
          <a:p>
            <a:pPr marL="457200" indent="-457200" algn="just">
              <a:lnSpc>
                <a:spcPct val="150000"/>
              </a:lnSpc>
              <a:buFont typeface="Arial" panose="020B0604020202020204" pitchFamily="34" charset="0"/>
              <a:buChar char="•"/>
            </a:pPr>
            <a:r>
              <a:rPr lang="en-IN" sz="2000" dirty="0">
                <a:latin typeface="Times New Roman" panose="02020603050405020304" pitchFamily="18" charset="0"/>
                <a:cs typeface="Times New Roman" panose="02020603050405020304" pitchFamily="18" charset="0"/>
              </a:rPr>
              <a:t>By Using this Proposed System we can reduce the errors, enhance student performance correctly by dividing the course length into different categories . </a:t>
            </a:r>
            <a:endParaRPr lang="en-IN" sz="500" dirty="0">
              <a:latin typeface="Times New Roman" panose="02020603050405020304" pitchFamily="18" charset="0"/>
              <a:cs typeface="Times New Roman" panose="02020603050405020304" pitchFamily="18" charset="0"/>
            </a:endParaRPr>
          </a:p>
          <a:p>
            <a:pPr marL="457200" indent="-457200" algn="just">
              <a:lnSpc>
                <a:spcPct val="150000"/>
              </a:lnSpc>
              <a:buFont typeface="Arial" panose="020B0604020202020204" pitchFamily="34" charset="0"/>
              <a:buChar char="•"/>
            </a:pPr>
            <a:endParaRPr lang="en-IN" sz="500" dirty="0">
              <a:latin typeface="Times New Roman" panose="02020603050405020304" pitchFamily="18" charset="0"/>
              <a:cs typeface="Times New Roman" panose="02020603050405020304" pitchFamily="18" charset="0"/>
            </a:endParaRPr>
          </a:p>
          <a:p>
            <a:pPr marL="457200" indent="-457200" algn="just">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In this, proposed a predictive model that analyzes the problems faced by at-Risk students, to persuade students to improve their study performance.</a:t>
            </a:r>
            <a:endParaRPr lang="en-US" sz="500" dirty="0">
              <a:latin typeface="Times New Roman" panose="02020603050405020304" pitchFamily="18" charset="0"/>
              <a:cs typeface="Times New Roman" panose="02020603050405020304" pitchFamily="18" charset="0"/>
            </a:endParaRPr>
          </a:p>
          <a:p>
            <a:pPr marL="457200" indent="-457200" algn="just">
              <a:lnSpc>
                <a:spcPct val="150000"/>
              </a:lnSpc>
              <a:buFont typeface="Arial" panose="020B0604020202020204" pitchFamily="34" charset="0"/>
              <a:buChar char="•"/>
            </a:pPr>
            <a:endParaRPr lang="en-IN" sz="500" dirty="0">
              <a:latin typeface="Times New Roman" panose="02020603050405020304" pitchFamily="18" charset="0"/>
              <a:cs typeface="Times New Roman" panose="02020603050405020304" pitchFamily="18" charset="0"/>
            </a:endParaRPr>
          </a:p>
          <a:p>
            <a:pPr marL="457200" indent="-457200" algn="just">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For the earliest possible prediction of students performance, divide the course length into 20%,40%,60%,80% and 100% of course completed.</a:t>
            </a:r>
            <a:endParaRPr lang="en-US" sz="500" dirty="0">
              <a:latin typeface="Times New Roman" panose="02020603050405020304" pitchFamily="18" charset="0"/>
              <a:cs typeface="Times New Roman" panose="02020603050405020304" pitchFamily="18" charset="0"/>
            </a:endParaRPr>
          </a:p>
          <a:p>
            <a:pPr marL="457200" indent="-457200" algn="just">
              <a:lnSpc>
                <a:spcPct val="150000"/>
              </a:lnSpc>
              <a:buFont typeface="Arial" panose="020B0604020202020204" pitchFamily="34" charset="0"/>
              <a:buChar char="•"/>
            </a:pPr>
            <a:endParaRPr lang="en-US" sz="500" dirty="0">
              <a:latin typeface="Times New Roman" panose="02020603050405020304" pitchFamily="18" charset="0"/>
              <a:cs typeface="Times New Roman" panose="02020603050405020304" pitchFamily="18" charset="0"/>
            </a:endParaRPr>
          </a:p>
          <a:p>
            <a:pPr marL="457200" indent="-457200" algn="just">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To predict students’ performance at different types of course module, several factors were created like score, Number of late submissions , Assessment Scores , students VLE interaction </a:t>
            </a:r>
            <a:r>
              <a:rPr lang="en-US" sz="2000" dirty="0" err="1">
                <a:latin typeface="Times New Roman" panose="02020603050405020304" pitchFamily="18" charset="0"/>
                <a:cs typeface="Times New Roman" panose="02020603050405020304" pitchFamily="18" charset="0"/>
              </a:rPr>
              <a:t>i.e</a:t>
            </a:r>
            <a:r>
              <a:rPr lang="en-US" sz="2000" dirty="0">
                <a:latin typeface="Times New Roman" panose="02020603050405020304" pitchFamily="18" charset="0"/>
                <a:cs typeface="Times New Roman" panose="02020603050405020304" pitchFamily="18" charset="0"/>
              </a:rPr>
              <a:t> , sum clicks and mean clicks.</a:t>
            </a:r>
          </a:p>
          <a:p>
            <a:pPr>
              <a:lnSpc>
                <a:spcPct val="150000"/>
              </a:lnSpc>
            </a:pPr>
            <a:endParaRPr lang="en-IN"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131450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84ED641-3C34-454D-2DF9-154830FB743F}"/>
              </a:ext>
            </a:extLst>
          </p:cNvPr>
          <p:cNvSpPr txBox="1"/>
          <p:nvPr/>
        </p:nvSpPr>
        <p:spPr>
          <a:xfrm>
            <a:off x="1309907" y="3250266"/>
            <a:ext cx="9829799" cy="2308324"/>
          </a:xfrm>
          <a:prstGeom prst="rect">
            <a:avLst/>
          </a:prstGeom>
          <a:noFill/>
        </p:spPr>
        <p:txBody>
          <a:bodyPr wrap="square" rtlCol="0">
            <a:spAutoFit/>
          </a:bodyPr>
          <a:lstStyle/>
          <a:p>
            <a:endParaRPr lang="en-GB" dirty="0"/>
          </a:p>
          <a:p>
            <a:endParaRPr lang="en-GB" dirty="0"/>
          </a:p>
          <a:p>
            <a:endParaRPr lang="en-GB" dirty="0"/>
          </a:p>
          <a:p>
            <a:endParaRPr lang="en-GB" dirty="0"/>
          </a:p>
          <a:p>
            <a:endParaRPr lang="en-GB" dirty="0"/>
          </a:p>
          <a:p>
            <a:r>
              <a:rPr lang="en-GB" dirty="0">
                <a:latin typeface="Times New Roman" panose="02020603050405020304" pitchFamily="18" charset="0"/>
                <a:cs typeface="Times New Roman" panose="02020603050405020304" pitchFamily="18" charset="0"/>
              </a:rPr>
              <a:t>  </a:t>
            </a:r>
          </a:p>
          <a:p>
            <a:endParaRPr lang="en-GB" dirty="0">
              <a:latin typeface="Times New Roman" panose="02020603050405020304" pitchFamily="18" charset="0"/>
              <a:cs typeface="Times New Roman" panose="02020603050405020304" pitchFamily="18" charset="0"/>
            </a:endParaRPr>
          </a:p>
          <a:p>
            <a:r>
              <a:rPr lang="en-GB" dirty="0">
                <a:latin typeface="Times New Roman" panose="02020603050405020304" pitchFamily="18" charset="0"/>
                <a:cs typeface="Times New Roman" panose="02020603050405020304" pitchFamily="18" charset="0"/>
              </a:rPr>
              <a:t> Predicting and intervening at-risk  students at different percentages of the course length</a:t>
            </a:r>
            <a:endParaRPr lang="en-IN"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B43B4C0D-E796-1244-DC2F-12FD430F4C8A}"/>
              </a:ext>
            </a:extLst>
          </p:cNvPr>
          <p:cNvPicPr>
            <a:picLocks noChangeAspect="1"/>
          </p:cNvPicPr>
          <p:nvPr/>
        </p:nvPicPr>
        <p:blipFill>
          <a:blip r:embed="rId2"/>
          <a:stretch>
            <a:fillRect/>
          </a:stretch>
        </p:blipFill>
        <p:spPr>
          <a:xfrm>
            <a:off x="666749" y="1017037"/>
            <a:ext cx="11116113" cy="3993293"/>
          </a:xfrm>
          <a:prstGeom prst="rect">
            <a:avLst/>
          </a:prstGeom>
        </p:spPr>
      </p:pic>
    </p:spTree>
    <p:extLst>
      <p:ext uri="{BB962C8B-B14F-4D97-AF65-F5344CB8AC3E}">
        <p14:creationId xmlns:p14="http://schemas.microsoft.com/office/powerpoint/2010/main" val="26738718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9D87F79-2DDB-4806-D70B-1A9AC5CC77B1}"/>
              </a:ext>
            </a:extLst>
          </p:cNvPr>
          <p:cNvSpPr txBox="1"/>
          <p:nvPr/>
        </p:nvSpPr>
        <p:spPr>
          <a:xfrm flipH="1">
            <a:off x="643811" y="802433"/>
            <a:ext cx="10730205" cy="5078313"/>
          </a:xfrm>
          <a:prstGeom prst="rect">
            <a:avLst/>
          </a:prstGeom>
          <a:noFill/>
        </p:spPr>
        <p:txBody>
          <a:bodyPr wrap="square" rtlCol="0">
            <a:spAutoFit/>
          </a:bodyPr>
          <a:lstStyle/>
          <a:p>
            <a:r>
              <a:rPr lang="en-US" sz="1800" dirty="0">
                <a:latin typeface="Times New Roman" pitchFamily="18" charset="0"/>
                <a:cs typeface="Times New Roman" pitchFamily="18" charset="0"/>
              </a:rPr>
              <a:t>The proposed method for the project is explained on 7 steps :</a:t>
            </a:r>
          </a:p>
          <a:p>
            <a:r>
              <a:rPr lang="en-US" sz="1800" dirty="0">
                <a:latin typeface="Times New Roman" pitchFamily="18" charset="0"/>
                <a:cs typeface="Times New Roman" pitchFamily="18" charset="0"/>
              </a:rPr>
              <a:t> </a:t>
            </a:r>
          </a:p>
          <a:p>
            <a:pPr marL="521208" indent="-457200">
              <a:lnSpc>
                <a:spcPct val="200000"/>
              </a:lnSpc>
              <a:buFont typeface="+mj-lt"/>
              <a:buAutoNum type="alphaUcPeriod"/>
            </a:pPr>
            <a:r>
              <a:rPr lang="en-US" sz="1800" dirty="0">
                <a:latin typeface="Times New Roman" pitchFamily="18" charset="0"/>
                <a:cs typeface="Times New Roman" pitchFamily="18" charset="0"/>
              </a:rPr>
              <a:t>System Architecture</a:t>
            </a:r>
          </a:p>
          <a:p>
            <a:pPr marL="521208" indent="-457200">
              <a:lnSpc>
                <a:spcPct val="200000"/>
              </a:lnSpc>
              <a:buFont typeface="+mj-lt"/>
              <a:buAutoNum type="alphaUcPeriod"/>
            </a:pPr>
            <a:r>
              <a:rPr lang="en-US" sz="1800" dirty="0">
                <a:latin typeface="Times New Roman" pitchFamily="18" charset="0"/>
                <a:cs typeface="Times New Roman" pitchFamily="18" charset="0"/>
              </a:rPr>
              <a:t>Raw Data</a:t>
            </a:r>
          </a:p>
          <a:p>
            <a:pPr marL="521208" indent="-457200">
              <a:lnSpc>
                <a:spcPct val="200000"/>
              </a:lnSpc>
              <a:buFont typeface="+mj-lt"/>
              <a:buAutoNum type="alphaUcPeriod"/>
            </a:pPr>
            <a:r>
              <a:rPr lang="en-US" sz="1800" dirty="0">
                <a:latin typeface="Times New Roman" pitchFamily="18" charset="0"/>
                <a:cs typeface="Times New Roman" pitchFamily="18" charset="0"/>
              </a:rPr>
              <a:t>Data Importing</a:t>
            </a:r>
          </a:p>
          <a:p>
            <a:pPr marL="521208" indent="-457200">
              <a:lnSpc>
                <a:spcPct val="200000"/>
              </a:lnSpc>
              <a:buFont typeface="+mj-lt"/>
              <a:buAutoNum type="alphaUcPeriod"/>
            </a:pPr>
            <a:r>
              <a:rPr lang="en-US" sz="1800" dirty="0">
                <a:latin typeface="Times New Roman" pitchFamily="18" charset="0"/>
                <a:cs typeface="Times New Roman" pitchFamily="18" charset="0"/>
              </a:rPr>
              <a:t>Data Visualization</a:t>
            </a:r>
          </a:p>
          <a:p>
            <a:pPr marL="521208" indent="-457200">
              <a:lnSpc>
                <a:spcPct val="200000"/>
              </a:lnSpc>
              <a:buFont typeface="+mj-lt"/>
              <a:buAutoNum type="alphaUcPeriod"/>
            </a:pPr>
            <a:r>
              <a:rPr lang="en-US" sz="1800" dirty="0">
                <a:latin typeface="Times New Roman" pitchFamily="18" charset="0"/>
                <a:cs typeface="Times New Roman" pitchFamily="18" charset="0"/>
              </a:rPr>
              <a:t>Testing Data </a:t>
            </a:r>
          </a:p>
          <a:p>
            <a:pPr marL="521208" indent="-457200">
              <a:lnSpc>
                <a:spcPct val="200000"/>
              </a:lnSpc>
              <a:buFont typeface="+mj-lt"/>
              <a:buAutoNum type="alphaUcPeriod"/>
            </a:pPr>
            <a:r>
              <a:rPr lang="en-US" sz="1800" dirty="0">
                <a:latin typeface="Times New Roman" pitchFamily="18" charset="0"/>
                <a:cs typeface="Times New Roman" pitchFamily="18" charset="0"/>
              </a:rPr>
              <a:t>Algorithm</a:t>
            </a:r>
          </a:p>
          <a:p>
            <a:pPr marL="521208" indent="-457200">
              <a:lnSpc>
                <a:spcPct val="200000"/>
              </a:lnSpc>
              <a:buFont typeface="+mj-lt"/>
              <a:buAutoNum type="alphaUcPeriod"/>
            </a:pPr>
            <a:r>
              <a:rPr lang="en-US" dirty="0">
                <a:latin typeface="Times New Roman" pitchFamily="18" charset="0"/>
                <a:cs typeface="Times New Roman" pitchFamily="18" charset="0"/>
              </a:rPr>
              <a:t>Output Screens</a:t>
            </a:r>
            <a:endParaRPr lang="en-US" sz="1800" dirty="0">
              <a:latin typeface="Times New Roman" pitchFamily="18" charset="0"/>
              <a:cs typeface="Times New Roman" pitchFamily="18" charset="0"/>
            </a:endParaRPr>
          </a:p>
          <a:p>
            <a:endParaRPr lang="en-US" sz="1800" dirty="0">
              <a:latin typeface="Times New Roman" pitchFamily="18" charset="0"/>
              <a:cs typeface="Times New Roman" pitchFamily="18" charset="0"/>
            </a:endParaRPr>
          </a:p>
          <a:p>
            <a:endParaRPr lang="en-IN" dirty="0"/>
          </a:p>
        </p:txBody>
      </p:sp>
    </p:spTree>
    <p:extLst>
      <p:ext uri="{BB962C8B-B14F-4D97-AF65-F5344CB8AC3E}">
        <p14:creationId xmlns:p14="http://schemas.microsoft.com/office/powerpoint/2010/main" val="2994711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01FB911-F1EB-57A6-2FF1-729627BAF43E}"/>
              </a:ext>
            </a:extLst>
          </p:cNvPr>
          <p:cNvPicPr>
            <a:picLocks noChangeAspect="1"/>
          </p:cNvPicPr>
          <p:nvPr/>
        </p:nvPicPr>
        <p:blipFill rotWithShape="1">
          <a:blip r:embed="rId2"/>
          <a:srcRect l="-670" r="670"/>
          <a:stretch/>
        </p:blipFill>
        <p:spPr>
          <a:xfrm>
            <a:off x="1219200" y="1005081"/>
            <a:ext cx="9753600" cy="4829175"/>
          </a:xfrm>
          <a:prstGeom prst="rect">
            <a:avLst/>
          </a:prstGeom>
        </p:spPr>
      </p:pic>
      <p:sp>
        <p:nvSpPr>
          <p:cNvPr id="3" name="TextBox 2">
            <a:extLst>
              <a:ext uri="{FF2B5EF4-FFF2-40B4-BE49-F238E27FC236}">
                <a16:creationId xmlns:a16="http://schemas.microsoft.com/office/drawing/2014/main" id="{4AA783BF-6EEC-BD95-26CB-96A168D978E9}"/>
              </a:ext>
            </a:extLst>
          </p:cNvPr>
          <p:cNvSpPr txBox="1"/>
          <p:nvPr/>
        </p:nvSpPr>
        <p:spPr>
          <a:xfrm>
            <a:off x="3470988" y="5243804"/>
            <a:ext cx="4394718" cy="523220"/>
          </a:xfrm>
          <a:prstGeom prst="rect">
            <a:avLst/>
          </a:prstGeom>
          <a:noFill/>
        </p:spPr>
        <p:txBody>
          <a:bodyPr wrap="square" rtlCol="0">
            <a:spAutoFit/>
          </a:bodyPr>
          <a:lstStyle/>
          <a:p>
            <a:r>
              <a:rPr lang="en-IN" sz="2800" dirty="0">
                <a:latin typeface="Times New Roman" panose="02020603050405020304" pitchFamily="18" charset="0"/>
                <a:cs typeface="Times New Roman" panose="02020603050405020304" pitchFamily="18" charset="0"/>
              </a:rPr>
              <a:t> Fig 1: System Architecture</a:t>
            </a:r>
          </a:p>
        </p:txBody>
      </p:sp>
    </p:spTree>
    <p:extLst>
      <p:ext uri="{BB962C8B-B14F-4D97-AF65-F5344CB8AC3E}">
        <p14:creationId xmlns:p14="http://schemas.microsoft.com/office/powerpoint/2010/main" val="2668633715"/>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885</TotalTime>
  <Words>1056</Words>
  <Application>Microsoft Office PowerPoint</Application>
  <PresentationFormat>Widescreen</PresentationFormat>
  <Paragraphs>130</Paragraphs>
  <Slides>26</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26</vt:i4>
      </vt:variant>
    </vt:vector>
  </HeadingPairs>
  <TitlesOfParts>
    <vt:vector size="33" baseType="lpstr">
      <vt:lpstr>Arial</vt:lpstr>
      <vt:lpstr>Calibri</vt:lpstr>
      <vt:lpstr>Calibri Light</vt:lpstr>
      <vt:lpstr>Times New Roman</vt:lpstr>
      <vt:lpstr>Wingdings</vt:lpstr>
      <vt:lpstr>Wingdings 2</vt:lpstr>
      <vt:lpstr>Retrospect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Amulya Aduri</dc:creator>
  <cp:lastModifiedBy>Gouthami vajrala</cp:lastModifiedBy>
  <cp:revision>28</cp:revision>
  <dcterms:created xsi:type="dcterms:W3CDTF">2023-01-07T08:35:46Z</dcterms:created>
  <dcterms:modified xsi:type="dcterms:W3CDTF">2023-02-24T07:35:57Z</dcterms:modified>
</cp:coreProperties>
</file>